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Lst>
  <p:notesMasterIdLst>
    <p:notesMasterId r:id="rId8"/>
  </p:notesMasterIdLst>
  <p:sldIdLst>
    <p:sldId id="423" r:id="rId5"/>
    <p:sldId id="413" r:id="rId6"/>
    <p:sldId id="259" r:id="rId7"/>
    <p:sldId id="260" r:id="rId9"/>
    <p:sldId id="261" r:id="rId10"/>
    <p:sldId id="262" r:id="rId11"/>
    <p:sldId id="263" r:id="rId12"/>
    <p:sldId id="264" r:id="rId13"/>
    <p:sldId id="266" r:id="rId14"/>
    <p:sldId id="267" r:id="rId15"/>
    <p:sldId id="269" r:id="rId16"/>
    <p:sldId id="272" r:id="rId17"/>
    <p:sldId id="274" r:id="rId18"/>
    <p:sldId id="276" r:id="rId19"/>
    <p:sldId id="277" r:id="rId20"/>
    <p:sldId id="280" r:id="rId21"/>
    <p:sldId id="281" r:id="rId22"/>
    <p:sldId id="283" r:id="rId23"/>
    <p:sldId id="285" r:id="rId24"/>
    <p:sldId id="286" r:id="rId25"/>
    <p:sldId id="287" r:id="rId26"/>
    <p:sldId id="289" r:id="rId27"/>
    <p:sldId id="291" r:id="rId28"/>
    <p:sldId id="292" r:id="rId29"/>
    <p:sldId id="293" r:id="rId30"/>
    <p:sldId id="415" r:id="rId31"/>
    <p:sldId id="414" r:id="rId32"/>
    <p:sldId id="295" r:id="rId33"/>
    <p:sldId id="296" r:id="rId34"/>
    <p:sldId id="298" r:id="rId35"/>
    <p:sldId id="300" r:id="rId36"/>
    <p:sldId id="301" r:id="rId37"/>
    <p:sldId id="302" r:id="rId38"/>
    <p:sldId id="304" r:id="rId39"/>
    <p:sldId id="305" r:id="rId40"/>
    <p:sldId id="309" r:id="rId41"/>
    <p:sldId id="311" r:id="rId42"/>
    <p:sldId id="313" r:id="rId43"/>
    <p:sldId id="317" r:id="rId44"/>
    <p:sldId id="416" r:id="rId45"/>
    <p:sldId id="318" r:id="rId46"/>
    <p:sldId id="320" r:id="rId47"/>
    <p:sldId id="322" r:id="rId48"/>
    <p:sldId id="323" r:id="rId49"/>
    <p:sldId id="324" r:id="rId50"/>
    <p:sldId id="326" r:id="rId51"/>
    <p:sldId id="328" r:id="rId52"/>
    <p:sldId id="329" r:id="rId53"/>
    <p:sldId id="330" r:id="rId54"/>
    <p:sldId id="331" r:id="rId55"/>
    <p:sldId id="333" r:id="rId56"/>
    <p:sldId id="417" r:id="rId57"/>
    <p:sldId id="335" r:id="rId58"/>
    <p:sldId id="337" r:id="rId59"/>
    <p:sldId id="338" r:id="rId60"/>
    <p:sldId id="339" r:id="rId61"/>
    <p:sldId id="341" r:id="rId62"/>
    <p:sldId id="344" r:id="rId63"/>
    <p:sldId id="346" r:id="rId64"/>
    <p:sldId id="348" r:id="rId65"/>
    <p:sldId id="349" r:id="rId66"/>
    <p:sldId id="351" r:id="rId67"/>
    <p:sldId id="354" r:id="rId68"/>
    <p:sldId id="356" r:id="rId69"/>
    <p:sldId id="358" r:id="rId70"/>
    <p:sldId id="418" r:id="rId71"/>
    <p:sldId id="359" r:id="rId72"/>
    <p:sldId id="360" r:id="rId73"/>
    <p:sldId id="361" r:id="rId74"/>
    <p:sldId id="363" r:id="rId75"/>
    <p:sldId id="364" r:id="rId76"/>
    <p:sldId id="365" r:id="rId77"/>
    <p:sldId id="367" r:id="rId78"/>
    <p:sldId id="369" r:id="rId79"/>
    <p:sldId id="370" r:id="rId80"/>
    <p:sldId id="371" r:id="rId81"/>
    <p:sldId id="372" r:id="rId82"/>
    <p:sldId id="419" r:id="rId83"/>
    <p:sldId id="373" r:id="rId84"/>
    <p:sldId id="375" r:id="rId85"/>
    <p:sldId id="376" r:id="rId86"/>
    <p:sldId id="378" r:id="rId87"/>
    <p:sldId id="379" r:id="rId88"/>
    <p:sldId id="380" r:id="rId89"/>
    <p:sldId id="382" r:id="rId90"/>
    <p:sldId id="386" r:id="rId91"/>
    <p:sldId id="388" r:id="rId92"/>
    <p:sldId id="389" r:id="rId93"/>
    <p:sldId id="390" r:id="rId94"/>
    <p:sldId id="392" r:id="rId95"/>
    <p:sldId id="420" r:id="rId96"/>
    <p:sldId id="394" r:id="rId97"/>
    <p:sldId id="395" r:id="rId98"/>
    <p:sldId id="397" r:id="rId99"/>
    <p:sldId id="399" r:id="rId100"/>
    <p:sldId id="401" r:id="rId101"/>
    <p:sldId id="403" r:id="rId102"/>
    <p:sldId id="421" r:id="rId103"/>
    <p:sldId id="404" r:id="rId104"/>
    <p:sldId id="405" r:id="rId105"/>
    <p:sldId id="406" r:id="rId106"/>
    <p:sldId id="407" r:id="rId107"/>
    <p:sldId id="422" r:id="rId108"/>
    <p:sldId id="408" r:id="rId109"/>
    <p:sldId id="409" r:id="rId110"/>
    <p:sldId id="410" r:id="rId111"/>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userDrawn="1">
          <p15:clr>
            <a:srgbClr val="A4A3A4"/>
          </p15:clr>
        </p15:guide>
        <p15:guide id="2" pos="2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showGuides="1">
      <p:cViewPr>
        <p:scale>
          <a:sx n="100" d="100"/>
          <a:sy n="100" d="100"/>
        </p:scale>
        <p:origin x="-960" y="-348"/>
      </p:cViewPr>
      <p:guideLst>
        <p:guide orient="horz" pos="2150"/>
        <p:guide pos="289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notesMaster" Target="notesMasters/notesMaster1.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2" Type="http://schemas.openxmlformats.org/officeDocument/2006/relationships/customXml" Target="../customXml/item98.xml"/><Relationship Id="rId211" Type="http://schemas.openxmlformats.org/officeDocument/2006/relationships/customXml" Target="../customXml/item97.xml"/><Relationship Id="rId210" Type="http://schemas.openxmlformats.org/officeDocument/2006/relationships/customXml" Target="../customXml/item96.xml"/><Relationship Id="rId21" Type="http://schemas.openxmlformats.org/officeDocument/2006/relationships/slide" Target="slides/slide16.xml"/><Relationship Id="rId209" Type="http://schemas.openxmlformats.org/officeDocument/2006/relationships/customXml" Target="../customXml/item95.xml"/><Relationship Id="rId208" Type="http://schemas.openxmlformats.org/officeDocument/2006/relationships/customXml" Target="../customXml/item94.xml"/><Relationship Id="rId207" Type="http://schemas.openxmlformats.org/officeDocument/2006/relationships/customXml" Target="../customXml/item93.xml"/><Relationship Id="rId206" Type="http://schemas.openxmlformats.org/officeDocument/2006/relationships/customXml" Target="../customXml/item92.xml"/><Relationship Id="rId205" Type="http://schemas.openxmlformats.org/officeDocument/2006/relationships/customXml" Target="../customXml/item91.xml"/><Relationship Id="rId204" Type="http://schemas.openxmlformats.org/officeDocument/2006/relationships/customXml" Target="../customXml/item90.xml"/><Relationship Id="rId203" Type="http://schemas.openxmlformats.org/officeDocument/2006/relationships/customXml" Target="../customXml/item89.xml"/><Relationship Id="rId202" Type="http://schemas.openxmlformats.org/officeDocument/2006/relationships/customXml" Target="../customXml/item88.xml"/><Relationship Id="rId201" Type="http://schemas.openxmlformats.org/officeDocument/2006/relationships/customXml" Target="../customXml/item87.xml"/><Relationship Id="rId200" Type="http://schemas.openxmlformats.org/officeDocument/2006/relationships/customXml" Target="../customXml/item86.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customXml" Target="../customXml/item85.xml"/><Relationship Id="rId198" Type="http://schemas.openxmlformats.org/officeDocument/2006/relationships/customXml" Target="../customXml/item84.xml"/><Relationship Id="rId197" Type="http://schemas.openxmlformats.org/officeDocument/2006/relationships/customXml" Target="../customXml/item83.xml"/><Relationship Id="rId196" Type="http://schemas.openxmlformats.org/officeDocument/2006/relationships/customXml" Target="../customXml/item82.xml"/><Relationship Id="rId195" Type="http://schemas.openxmlformats.org/officeDocument/2006/relationships/customXml" Target="../customXml/item81.xml"/><Relationship Id="rId194" Type="http://schemas.openxmlformats.org/officeDocument/2006/relationships/customXml" Target="../customXml/item80.xml"/><Relationship Id="rId193" Type="http://schemas.openxmlformats.org/officeDocument/2006/relationships/customXml" Target="../customXml/item79.xml"/><Relationship Id="rId192" Type="http://schemas.openxmlformats.org/officeDocument/2006/relationships/customXml" Target="../customXml/item78.xml"/><Relationship Id="rId191" Type="http://schemas.openxmlformats.org/officeDocument/2006/relationships/customXml" Target="../customXml/item77.xml"/><Relationship Id="rId190" Type="http://schemas.openxmlformats.org/officeDocument/2006/relationships/customXml" Target="../customXml/item76.xml"/><Relationship Id="rId19" Type="http://schemas.openxmlformats.org/officeDocument/2006/relationships/slide" Target="slides/slide14.xml"/><Relationship Id="rId189" Type="http://schemas.openxmlformats.org/officeDocument/2006/relationships/customXml" Target="../customXml/item75.xml"/><Relationship Id="rId188" Type="http://schemas.openxmlformats.org/officeDocument/2006/relationships/customXml" Target="../customXml/item74.xml"/><Relationship Id="rId187" Type="http://schemas.openxmlformats.org/officeDocument/2006/relationships/customXml" Target="../customXml/item73.xml"/><Relationship Id="rId186" Type="http://schemas.openxmlformats.org/officeDocument/2006/relationships/customXml" Target="../customXml/item72.xml"/><Relationship Id="rId185" Type="http://schemas.openxmlformats.org/officeDocument/2006/relationships/customXml" Target="../customXml/item71.xml"/><Relationship Id="rId184" Type="http://schemas.openxmlformats.org/officeDocument/2006/relationships/customXml" Target="../customXml/item70.xml"/><Relationship Id="rId183" Type="http://schemas.openxmlformats.org/officeDocument/2006/relationships/customXml" Target="../customXml/item69.xml"/><Relationship Id="rId182" Type="http://schemas.openxmlformats.org/officeDocument/2006/relationships/customXml" Target="../customXml/item68.xml"/><Relationship Id="rId181" Type="http://schemas.openxmlformats.org/officeDocument/2006/relationships/customXml" Target="../customXml/item67.xml"/><Relationship Id="rId180" Type="http://schemas.openxmlformats.org/officeDocument/2006/relationships/customXml" Target="../customXml/item66.xml"/><Relationship Id="rId18" Type="http://schemas.openxmlformats.org/officeDocument/2006/relationships/slide" Target="slides/slide13.xml"/><Relationship Id="rId179" Type="http://schemas.openxmlformats.org/officeDocument/2006/relationships/customXml" Target="../customXml/item65.xml"/><Relationship Id="rId178" Type="http://schemas.openxmlformats.org/officeDocument/2006/relationships/customXml" Target="../customXml/item64.xml"/><Relationship Id="rId177" Type="http://schemas.openxmlformats.org/officeDocument/2006/relationships/customXml" Target="../customXml/item63.xml"/><Relationship Id="rId176" Type="http://schemas.openxmlformats.org/officeDocument/2006/relationships/customXml" Target="../customXml/item62.xml"/><Relationship Id="rId175" Type="http://schemas.openxmlformats.org/officeDocument/2006/relationships/customXml" Target="../customXml/item61.xml"/><Relationship Id="rId174" Type="http://schemas.openxmlformats.org/officeDocument/2006/relationships/customXml" Target="../customXml/item60.xml"/><Relationship Id="rId173" Type="http://schemas.openxmlformats.org/officeDocument/2006/relationships/customXml" Target="../customXml/item59.xml"/><Relationship Id="rId172" Type="http://schemas.openxmlformats.org/officeDocument/2006/relationships/customXml" Target="../customXml/item58.xml"/><Relationship Id="rId171" Type="http://schemas.openxmlformats.org/officeDocument/2006/relationships/customXml" Target="../customXml/item57.xml"/><Relationship Id="rId170" Type="http://schemas.openxmlformats.org/officeDocument/2006/relationships/customXml" Target="../customXml/item56.xml"/><Relationship Id="rId17" Type="http://schemas.openxmlformats.org/officeDocument/2006/relationships/slide" Target="slides/slide12.xml"/><Relationship Id="rId169" Type="http://schemas.openxmlformats.org/officeDocument/2006/relationships/customXml" Target="../customXml/item55.xml"/><Relationship Id="rId168" Type="http://schemas.openxmlformats.org/officeDocument/2006/relationships/customXml" Target="../customXml/item54.xml"/><Relationship Id="rId167" Type="http://schemas.openxmlformats.org/officeDocument/2006/relationships/customXml" Target="../customXml/item53.xml"/><Relationship Id="rId166" Type="http://schemas.openxmlformats.org/officeDocument/2006/relationships/customXml" Target="../customXml/item52.xml"/><Relationship Id="rId165" Type="http://schemas.openxmlformats.org/officeDocument/2006/relationships/customXml" Target="../customXml/item51.xml"/><Relationship Id="rId164" Type="http://schemas.openxmlformats.org/officeDocument/2006/relationships/customXml" Target="../customXml/item50.xml"/><Relationship Id="rId163" Type="http://schemas.openxmlformats.org/officeDocument/2006/relationships/customXml" Target="../customXml/item49.xml"/><Relationship Id="rId162" Type="http://schemas.openxmlformats.org/officeDocument/2006/relationships/customXml" Target="../customXml/item48.xml"/><Relationship Id="rId161" Type="http://schemas.openxmlformats.org/officeDocument/2006/relationships/customXml" Target="../customXml/item47.xml"/><Relationship Id="rId160" Type="http://schemas.openxmlformats.org/officeDocument/2006/relationships/customXml" Target="../customXml/item46.xml"/><Relationship Id="rId16" Type="http://schemas.openxmlformats.org/officeDocument/2006/relationships/slide" Target="slides/slide11.xml"/><Relationship Id="rId159" Type="http://schemas.openxmlformats.org/officeDocument/2006/relationships/customXml" Target="../customXml/item45.xml"/><Relationship Id="rId158" Type="http://schemas.openxmlformats.org/officeDocument/2006/relationships/customXml" Target="../customXml/item44.xml"/><Relationship Id="rId157" Type="http://schemas.openxmlformats.org/officeDocument/2006/relationships/customXml" Target="../customXml/item43.xml"/><Relationship Id="rId156" Type="http://schemas.openxmlformats.org/officeDocument/2006/relationships/customXml" Target="../customXml/item42.xml"/><Relationship Id="rId155" Type="http://schemas.openxmlformats.org/officeDocument/2006/relationships/customXml" Target="../customXml/item41.xml"/><Relationship Id="rId154" Type="http://schemas.openxmlformats.org/officeDocument/2006/relationships/customXml" Target="../customXml/item40.xml"/><Relationship Id="rId153" Type="http://schemas.openxmlformats.org/officeDocument/2006/relationships/customXml" Target="../customXml/item39.xml"/><Relationship Id="rId152" Type="http://schemas.openxmlformats.org/officeDocument/2006/relationships/customXml" Target="../customXml/item38.xml"/><Relationship Id="rId151" Type="http://schemas.openxmlformats.org/officeDocument/2006/relationships/customXml" Target="../customXml/item37.xml"/><Relationship Id="rId150" Type="http://schemas.openxmlformats.org/officeDocument/2006/relationships/customXml" Target="../customXml/item36.xml"/><Relationship Id="rId15" Type="http://schemas.openxmlformats.org/officeDocument/2006/relationships/slide" Target="slides/slide10.xml"/><Relationship Id="rId149" Type="http://schemas.openxmlformats.org/officeDocument/2006/relationships/customXml" Target="../customXml/item35.xml"/><Relationship Id="rId148" Type="http://schemas.openxmlformats.org/officeDocument/2006/relationships/customXml" Target="../customXml/item34.xml"/><Relationship Id="rId147" Type="http://schemas.openxmlformats.org/officeDocument/2006/relationships/customXml" Target="../customXml/item33.xml"/><Relationship Id="rId146" Type="http://schemas.openxmlformats.org/officeDocument/2006/relationships/customXml" Target="../customXml/item32.xml"/><Relationship Id="rId145" Type="http://schemas.openxmlformats.org/officeDocument/2006/relationships/customXml" Target="../customXml/item31.xml"/><Relationship Id="rId144" Type="http://schemas.openxmlformats.org/officeDocument/2006/relationships/customXml" Target="../customXml/item30.xml"/><Relationship Id="rId143" Type="http://schemas.openxmlformats.org/officeDocument/2006/relationships/customXml" Target="../customXml/item29.xml"/><Relationship Id="rId142" Type="http://schemas.openxmlformats.org/officeDocument/2006/relationships/customXml" Target="../customXml/item28.xml"/><Relationship Id="rId141" Type="http://schemas.openxmlformats.org/officeDocument/2006/relationships/customXml" Target="../customXml/item27.xml"/><Relationship Id="rId140" Type="http://schemas.openxmlformats.org/officeDocument/2006/relationships/customXml" Target="../customXml/item26.xml"/><Relationship Id="rId14" Type="http://schemas.openxmlformats.org/officeDocument/2006/relationships/slide" Target="slides/slide9.xml"/><Relationship Id="rId139" Type="http://schemas.openxmlformats.org/officeDocument/2006/relationships/customXml" Target="../customXml/item25.xml"/><Relationship Id="rId138" Type="http://schemas.openxmlformats.org/officeDocument/2006/relationships/customXml" Target="../customXml/item24.xml"/><Relationship Id="rId137" Type="http://schemas.openxmlformats.org/officeDocument/2006/relationships/customXml" Target="../customXml/item23.xml"/><Relationship Id="rId136" Type="http://schemas.openxmlformats.org/officeDocument/2006/relationships/customXml" Target="../customXml/item22.xml"/><Relationship Id="rId135" Type="http://schemas.openxmlformats.org/officeDocument/2006/relationships/customXml" Target="../customXml/item21.xml"/><Relationship Id="rId134" Type="http://schemas.openxmlformats.org/officeDocument/2006/relationships/customXml" Target="../customXml/item20.xml"/><Relationship Id="rId133" Type="http://schemas.openxmlformats.org/officeDocument/2006/relationships/customXml" Target="../customXml/item19.xml"/><Relationship Id="rId132" Type="http://schemas.openxmlformats.org/officeDocument/2006/relationships/customXml" Target="../customXml/item18.xml"/><Relationship Id="rId131" Type="http://schemas.openxmlformats.org/officeDocument/2006/relationships/customXml" Target="../customXml/item17.xml"/><Relationship Id="rId130" Type="http://schemas.openxmlformats.org/officeDocument/2006/relationships/customXml" Target="../customXml/item16.xml"/><Relationship Id="rId13" Type="http://schemas.openxmlformats.org/officeDocument/2006/relationships/slide" Target="slides/slide8.xml"/><Relationship Id="rId129" Type="http://schemas.openxmlformats.org/officeDocument/2006/relationships/customXml" Target="../customXml/item15.xml"/><Relationship Id="rId128" Type="http://schemas.openxmlformats.org/officeDocument/2006/relationships/customXml" Target="../customXml/item14.xml"/><Relationship Id="rId127" Type="http://schemas.openxmlformats.org/officeDocument/2006/relationships/customXml" Target="../customXml/item13.xml"/><Relationship Id="rId126" Type="http://schemas.openxmlformats.org/officeDocument/2006/relationships/customXml" Target="../customXml/item12.xml"/><Relationship Id="rId125" Type="http://schemas.openxmlformats.org/officeDocument/2006/relationships/customXml" Target="../customXml/item11.xml"/><Relationship Id="rId124" Type="http://schemas.openxmlformats.org/officeDocument/2006/relationships/customXml" Target="../customXml/item10.xml"/><Relationship Id="rId123" Type="http://schemas.openxmlformats.org/officeDocument/2006/relationships/customXml" Target="../customXml/item9.xml"/><Relationship Id="rId122" Type="http://schemas.openxmlformats.org/officeDocument/2006/relationships/customXml" Target="../customXml/item8.xml"/><Relationship Id="rId121" Type="http://schemas.openxmlformats.org/officeDocument/2006/relationships/customXml" Target="../customXml/item7.xml"/><Relationship Id="rId120" Type="http://schemas.openxmlformats.org/officeDocument/2006/relationships/customXml" Target="../customXml/item6.xml"/><Relationship Id="rId12" Type="http://schemas.openxmlformats.org/officeDocument/2006/relationships/slide" Target="slides/slide7.xml"/><Relationship Id="rId119" Type="http://schemas.openxmlformats.org/officeDocument/2006/relationships/customXml" Target="../customXml/item5.xml"/><Relationship Id="rId118" Type="http://schemas.openxmlformats.org/officeDocument/2006/relationships/customXml" Target="../customXml/item4.xml"/><Relationship Id="rId117" Type="http://schemas.openxmlformats.org/officeDocument/2006/relationships/customXml" Target="../customXml/item3.xml"/><Relationship Id="rId116" Type="http://schemas.openxmlformats.org/officeDocument/2006/relationships/customXml" Target="../customXml/item2.xml"/><Relationship Id="rId115" Type="http://schemas.openxmlformats.org/officeDocument/2006/relationships/customXml" Target="../customXml/item1.xml"/><Relationship Id="rId114" Type="http://schemas.openxmlformats.org/officeDocument/2006/relationships/tableStyles" Target="tableStyles.xml"/><Relationship Id="rId113" Type="http://schemas.openxmlformats.org/officeDocument/2006/relationships/viewProps" Target="viewProps.xml"/><Relationship Id="rId112" Type="http://schemas.openxmlformats.org/officeDocument/2006/relationships/presProps" Target="presProps.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3.vml.rels><?xml version="1.0" encoding="UTF-8" standalone="yes"?>
<Relationships xmlns="http://schemas.openxmlformats.org/package/2006/relationships"><Relationship Id="rId5" Type="http://schemas.openxmlformats.org/officeDocument/2006/relationships/image" Target="../media/image94.wmf"/><Relationship Id="rId4" Type="http://schemas.openxmlformats.org/officeDocument/2006/relationships/image" Target="../media/image93.wmf"/><Relationship Id="rId3" Type="http://schemas.openxmlformats.org/officeDocument/2006/relationships/image" Target="../media/image92.wmf"/><Relationship Id="rId2" Type="http://schemas.openxmlformats.org/officeDocument/2006/relationships/image" Target="../media/image90.wmf"/><Relationship Id="rId1"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7" Type="http://schemas.openxmlformats.org/officeDocument/2006/relationships/image" Target="../media/image101.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16.vml.rels><?xml version="1.0" encoding="UTF-8" standalone="yes"?>
<Relationships xmlns="http://schemas.openxmlformats.org/package/2006/relationships"><Relationship Id="rId7" Type="http://schemas.openxmlformats.org/officeDocument/2006/relationships/image" Target="../media/image111.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17.vml.rels><?xml version="1.0" encoding="UTF-8" standalone="yes"?>
<Relationships xmlns="http://schemas.openxmlformats.org/package/2006/relationships"><Relationship Id="rId5" Type="http://schemas.openxmlformats.org/officeDocument/2006/relationships/image" Target="../media/image116.wmf"/><Relationship Id="rId4" Type="http://schemas.openxmlformats.org/officeDocument/2006/relationships/image" Target="../media/image115.wmf"/><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18.vml.rels><?xml version="1.0" encoding="UTF-8" standalone="yes"?>
<Relationships xmlns="http://schemas.openxmlformats.org/package/2006/relationships"><Relationship Id="rId4" Type="http://schemas.openxmlformats.org/officeDocument/2006/relationships/image" Target="../media/image125.wmf"/><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7" Type="http://schemas.openxmlformats.org/officeDocument/2006/relationships/image" Target="../media/image14.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23.vml.rels><?xml version="1.0" encoding="UTF-8" standalone="yes"?>
<Relationships xmlns="http://schemas.openxmlformats.org/package/2006/relationships"><Relationship Id="rId5" Type="http://schemas.openxmlformats.org/officeDocument/2006/relationships/image" Target="../media/image139.wmf"/><Relationship Id="rId4" Type="http://schemas.openxmlformats.org/officeDocument/2006/relationships/image" Target="../media/image138.wmf"/><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28.vml.rels><?xml version="1.0" encoding="UTF-8" standalone="yes"?>
<Relationships xmlns="http://schemas.openxmlformats.org/package/2006/relationships"><Relationship Id="rId7" Type="http://schemas.openxmlformats.org/officeDocument/2006/relationships/image" Target="../media/image165.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67.wmf"/><Relationship Id="rId1" Type="http://schemas.openxmlformats.org/officeDocument/2006/relationships/image" Target="../media/image166.wmf"/></Relationships>
</file>

<file path=ppt/drawings/_rels/vmlDrawing3.vml.rels><?xml version="1.0" encoding="UTF-8" standalone="yes"?>
<Relationships xmlns="http://schemas.openxmlformats.org/package/2006/relationships"><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71.wmf"/><Relationship Id="rId1" Type="http://schemas.openxmlformats.org/officeDocument/2006/relationships/image" Target="../media/image170.wmf"/></Relationships>
</file>

<file path=ppt/drawings/_rels/vmlDrawing31.vml.rels><?xml version="1.0" encoding="UTF-8" standalone="yes"?>
<Relationships xmlns="http://schemas.openxmlformats.org/package/2006/relationships"><Relationship Id="rId7" Type="http://schemas.openxmlformats.org/officeDocument/2006/relationships/image" Target="../media/image178.wmf"/><Relationship Id="rId6" Type="http://schemas.openxmlformats.org/officeDocument/2006/relationships/image" Target="../media/image177.wmf"/><Relationship Id="rId5" Type="http://schemas.openxmlformats.org/officeDocument/2006/relationships/image" Target="../media/image176.wmf"/><Relationship Id="rId4" Type="http://schemas.openxmlformats.org/officeDocument/2006/relationships/image" Target="../media/image175.wmf"/><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2.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40.wmf"/><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1.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9.jpeg"/></Relationships>
</file>

<file path=ppt/slides/_rels/slide100.xml.rels><?xml version="1.0" encoding="UTF-8" standalone="yes"?>
<Relationships xmlns="http://schemas.openxmlformats.org/package/2006/relationships"><Relationship Id="rId5" Type="http://schemas.openxmlformats.org/officeDocument/2006/relationships/notesSlide" Target="../notesSlides/notesSlide92.xml"/><Relationship Id="rId4" Type="http://schemas.openxmlformats.org/officeDocument/2006/relationships/vmlDrawing" Target="../drawings/vmlDrawing33.vml"/><Relationship Id="rId3" Type="http://schemas.openxmlformats.org/officeDocument/2006/relationships/slideLayout" Target="../slideLayouts/slideLayout6.xml"/><Relationship Id="rId2" Type="http://schemas.openxmlformats.org/officeDocument/2006/relationships/image" Target="../media/image182.wmf"/><Relationship Id="rId1" Type="http://schemas.openxmlformats.org/officeDocument/2006/relationships/oleObject" Target="../embeddings/oleObject115.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image" Target="../media/image183.jpeg"/></Relationships>
</file>

<file path=ppt/slides/_rels/slide105.xml.rels><?xml version="1.0" encoding="UTF-8" standalone="yes"?>
<Relationships xmlns="http://schemas.openxmlformats.org/package/2006/relationships"><Relationship Id="rId9" Type="http://schemas.openxmlformats.org/officeDocument/2006/relationships/notesSlide" Target="../notesSlides/notesSlide96.xml"/><Relationship Id="rId8" Type="http://schemas.openxmlformats.org/officeDocument/2006/relationships/vmlDrawing" Target="../drawings/vmlDrawing34.vml"/><Relationship Id="rId7" Type="http://schemas.openxmlformats.org/officeDocument/2006/relationships/slideLayout" Target="../slideLayouts/slideLayout6.xml"/><Relationship Id="rId6" Type="http://schemas.openxmlformats.org/officeDocument/2006/relationships/image" Target="../media/image186.wmf"/><Relationship Id="rId5" Type="http://schemas.openxmlformats.org/officeDocument/2006/relationships/oleObject" Target="../embeddings/oleObject118.bin"/><Relationship Id="rId4" Type="http://schemas.openxmlformats.org/officeDocument/2006/relationships/image" Target="../media/image185.wmf"/><Relationship Id="rId3" Type="http://schemas.openxmlformats.org/officeDocument/2006/relationships/oleObject" Target="../embeddings/oleObject117.bin"/><Relationship Id="rId2" Type="http://schemas.openxmlformats.org/officeDocument/2006/relationships/image" Target="../media/image184.wmf"/><Relationship Id="rId1" Type="http://schemas.openxmlformats.org/officeDocument/2006/relationships/oleObject" Target="../embeddings/oleObject116.bin"/></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15.bin"/><Relationship Id="rId8" Type="http://schemas.openxmlformats.org/officeDocument/2006/relationships/image" Target="../media/image34.wmf"/><Relationship Id="rId7" Type="http://schemas.openxmlformats.org/officeDocument/2006/relationships/oleObject" Target="../embeddings/oleObject14.bin"/><Relationship Id="rId6" Type="http://schemas.openxmlformats.org/officeDocument/2006/relationships/image" Target="../media/image33.wmf"/><Relationship Id="rId5" Type="http://schemas.openxmlformats.org/officeDocument/2006/relationships/oleObject" Target="../embeddings/oleObject13.bin"/><Relationship Id="rId4" Type="http://schemas.openxmlformats.org/officeDocument/2006/relationships/image" Target="../media/image32.wmf"/><Relationship Id="rId3" Type="http://schemas.openxmlformats.org/officeDocument/2006/relationships/oleObject" Target="../embeddings/oleObject12.bin"/><Relationship Id="rId2" Type="http://schemas.openxmlformats.org/officeDocument/2006/relationships/image" Target="../media/image31.wmf"/><Relationship Id="rId15" Type="http://schemas.openxmlformats.org/officeDocument/2006/relationships/notesSlide" Target="../notesSlides/notesSlide26.xml"/><Relationship Id="rId14" Type="http://schemas.openxmlformats.org/officeDocument/2006/relationships/vmlDrawing" Target="../drawings/vmlDrawing3.vml"/><Relationship Id="rId13" Type="http://schemas.openxmlformats.org/officeDocument/2006/relationships/slideLayout" Target="../slideLayouts/slideLayout6.xml"/><Relationship Id="rId12" Type="http://schemas.openxmlformats.org/officeDocument/2006/relationships/image" Target="../media/image36.wmf"/><Relationship Id="rId11" Type="http://schemas.openxmlformats.org/officeDocument/2006/relationships/oleObject" Target="../embeddings/oleObject16.bin"/><Relationship Id="rId10" Type="http://schemas.openxmlformats.org/officeDocument/2006/relationships/image" Target="../media/image35.wmf"/><Relationship Id="rId1"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40.wmf"/><Relationship Id="rId7" Type="http://schemas.openxmlformats.org/officeDocument/2006/relationships/oleObject" Target="../embeddings/oleObject20.bin"/><Relationship Id="rId6" Type="http://schemas.openxmlformats.org/officeDocument/2006/relationships/image" Target="../media/image39.wmf"/><Relationship Id="rId5" Type="http://schemas.openxmlformats.org/officeDocument/2006/relationships/oleObject" Target="../embeddings/oleObject19.bin"/><Relationship Id="rId4" Type="http://schemas.openxmlformats.org/officeDocument/2006/relationships/image" Target="../media/image38.wmf"/><Relationship Id="rId3" Type="http://schemas.openxmlformats.org/officeDocument/2006/relationships/oleObject" Target="../embeddings/oleObject18.bin"/><Relationship Id="rId2" Type="http://schemas.openxmlformats.org/officeDocument/2006/relationships/image" Target="../media/image37.wmf"/><Relationship Id="rId11" Type="http://schemas.openxmlformats.org/officeDocument/2006/relationships/notesSlide" Target="../notesSlides/notesSlide27.xml"/><Relationship Id="rId10" Type="http://schemas.openxmlformats.org/officeDocument/2006/relationships/vmlDrawing" Target="../drawings/vmlDrawing4.vml"/><Relationship Id="rId1"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vmlDrawing" Target="../drawings/vmlDrawing5.vml"/><Relationship Id="rId6" Type="http://schemas.openxmlformats.org/officeDocument/2006/relationships/slideLayout" Target="../slideLayouts/slideLayout6.xml"/><Relationship Id="rId5" Type="http://schemas.openxmlformats.org/officeDocument/2006/relationships/image" Target="../media/image43.wmf"/><Relationship Id="rId4" Type="http://schemas.openxmlformats.org/officeDocument/2006/relationships/oleObject" Target="../embeddings/oleObject22.bin"/><Relationship Id="rId3" Type="http://schemas.openxmlformats.org/officeDocument/2006/relationships/image" Target="../media/image42.wmf"/><Relationship Id="rId2" Type="http://schemas.openxmlformats.org/officeDocument/2006/relationships/oleObject" Target="../embeddings/oleObject21.bin"/><Relationship Id="rId1"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image" Target="../media/image44.jpeg"/></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27.bin"/><Relationship Id="rId8" Type="http://schemas.openxmlformats.org/officeDocument/2006/relationships/image" Target="../media/image48.wmf"/><Relationship Id="rId7" Type="http://schemas.openxmlformats.org/officeDocument/2006/relationships/oleObject" Target="../embeddings/oleObject26.bin"/><Relationship Id="rId6" Type="http://schemas.openxmlformats.org/officeDocument/2006/relationships/image" Target="../media/image47.wmf"/><Relationship Id="rId5" Type="http://schemas.openxmlformats.org/officeDocument/2006/relationships/oleObject" Target="../embeddings/oleObject25.bin"/><Relationship Id="rId4" Type="http://schemas.openxmlformats.org/officeDocument/2006/relationships/image" Target="../media/image46.wmf"/><Relationship Id="rId3" Type="http://schemas.openxmlformats.org/officeDocument/2006/relationships/oleObject" Target="../embeddings/oleObject24.bin"/><Relationship Id="rId2" Type="http://schemas.openxmlformats.org/officeDocument/2006/relationships/image" Target="../media/image45.wmf"/><Relationship Id="rId15" Type="http://schemas.openxmlformats.org/officeDocument/2006/relationships/notesSlide" Target="../notesSlides/notesSlide30.xml"/><Relationship Id="rId14" Type="http://schemas.openxmlformats.org/officeDocument/2006/relationships/vmlDrawing" Target="../drawings/vmlDrawing6.vml"/><Relationship Id="rId13" Type="http://schemas.openxmlformats.org/officeDocument/2006/relationships/slideLayout" Target="../slideLayouts/slideLayout6.xml"/><Relationship Id="rId12" Type="http://schemas.openxmlformats.org/officeDocument/2006/relationships/image" Target="../media/image50.wmf"/><Relationship Id="rId11" Type="http://schemas.openxmlformats.org/officeDocument/2006/relationships/oleObject" Target="../embeddings/oleObject28.bin"/><Relationship Id="rId10" Type="http://schemas.openxmlformats.org/officeDocument/2006/relationships/image" Target="../media/image49.wmf"/><Relationship Id="rId1"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image" Target="../media/image51.jpeg"/></Relationships>
</file>

<file path=ppt/slides/_rels/slide35.xml.rels><?xml version="1.0" encoding="UTF-8" standalone="yes"?>
<Relationships xmlns="http://schemas.openxmlformats.org/package/2006/relationships"><Relationship Id="rId9" Type="http://schemas.openxmlformats.org/officeDocument/2006/relationships/oleObject" Target="../embeddings/oleObject31.bin"/><Relationship Id="rId8" Type="http://schemas.openxmlformats.org/officeDocument/2006/relationships/image" Target="../media/image57.wmf"/><Relationship Id="rId7" Type="http://schemas.openxmlformats.org/officeDocument/2006/relationships/oleObject" Target="../embeddings/oleObject30.bin"/><Relationship Id="rId6" Type="http://schemas.openxmlformats.org/officeDocument/2006/relationships/image" Target="../media/image56.wmf"/><Relationship Id="rId5" Type="http://schemas.openxmlformats.org/officeDocument/2006/relationships/oleObject" Target="../embeddings/oleObject29.bin"/><Relationship Id="rId4" Type="http://schemas.openxmlformats.org/officeDocument/2006/relationships/image" Target="../media/image55.jpeg"/><Relationship Id="rId3" Type="http://schemas.openxmlformats.org/officeDocument/2006/relationships/image" Target="../media/image54.jpeg"/><Relationship Id="rId2" Type="http://schemas.openxmlformats.org/officeDocument/2006/relationships/image" Target="../media/image53.jpeg"/><Relationship Id="rId19" Type="http://schemas.openxmlformats.org/officeDocument/2006/relationships/notesSlide" Target="../notesSlides/notesSlide32.xml"/><Relationship Id="rId18" Type="http://schemas.openxmlformats.org/officeDocument/2006/relationships/vmlDrawing" Target="../drawings/vmlDrawing7.vml"/><Relationship Id="rId17" Type="http://schemas.openxmlformats.org/officeDocument/2006/relationships/slideLayout" Target="../slideLayouts/slideLayout6.xml"/><Relationship Id="rId16" Type="http://schemas.openxmlformats.org/officeDocument/2006/relationships/image" Target="../media/image61.wmf"/><Relationship Id="rId15" Type="http://schemas.openxmlformats.org/officeDocument/2006/relationships/oleObject" Target="../embeddings/oleObject34.bin"/><Relationship Id="rId14" Type="http://schemas.openxmlformats.org/officeDocument/2006/relationships/image" Target="../media/image60.wmf"/><Relationship Id="rId13" Type="http://schemas.openxmlformats.org/officeDocument/2006/relationships/oleObject" Target="../embeddings/oleObject33.bin"/><Relationship Id="rId12" Type="http://schemas.openxmlformats.org/officeDocument/2006/relationships/image" Target="../media/image59.wmf"/><Relationship Id="rId11" Type="http://schemas.openxmlformats.org/officeDocument/2006/relationships/oleObject" Target="../embeddings/oleObject32.bin"/><Relationship Id="rId10" Type="http://schemas.openxmlformats.org/officeDocument/2006/relationships/image" Target="../media/image58.wmf"/><Relationship Id="rId1"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image" Target="../media/image62.jpeg"/></Relationships>
</file>

<file path=ppt/slides/_rels/slide37.xml.rels><?xml version="1.0" encoding="UTF-8" standalone="yes"?>
<Relationships xmlns="http://schemas.openxmlformats.org/package/2006/relationships"><Relationship Id="rId9" Type="http://schemas.openxmlformats.org/officeDocument/2006/relationships/vmlDrawing" Target="../drawings/vmlDrawing8.vml"/><Relationship Id="rId8" Type="http://schemas.openxmlformats.org/officeDocument/2006/relationships/slideLayout" Target="../slideLayouts/slideLayout6.xml"/><Relationship Id="rId7" Type="http://schemas.openxmlformats.org/officeDocument/2006/relationships/image" Target="../media/image66.jpeg"/><Relationship Id="rId6" Type="http://schemas.openxmlformats.org/officeDocument/2006/relationships/image" Target="../media/image65.wmf"/><Relationship Id="rId5" Type="http://schemas.openxmlformats.org/officeDocument/2006/relationships/oleObject" Target="../embeddings/oleObject37.bin"/><Relationship Id="rId4" Type="http://schemas.openxmlformats.org/officeDocument/2006/relationships/image" Target="../media/image64.wmf"/><Relationship Id="rId3" Type="http://schemas.openxmlformats.org/officeDocument/2006/relationships/oleObject" Target="../embeddings/oleObject36.bin"/><Relationship Id="rId2" Type="http://schemas.openxmlformats.org/officeDocument/2006/relationships/image" Target="../media/image63.wmf"/><Relationship Id="rId10" Type="http://schemas.openxmlformats.org/officeDocument/2006/relationships/notesSlide" Target="../notesSlides/notesSlide34.xml"/><Relationship Id="rId1"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6.xml"/><Relationship Id="rId2" Type="http://schemas.openxmlformats.org/officeDocument/2006/relationships/image" Target="../media/image68.jpeg"/><Relationship Id="rId1"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image" Target="../media/image69.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vmlDrawing" Target="../drawings/vmlDrawing1.vml"/><Relationship Id="rId7"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3" Type="http://schemas.openxmlformats.org/officeDocument/2006/relationships/oleObject" Target="../embeddings/oleObject1.bin"/><Relationship Id="rId2" Type="http://schemas.openxmlformats.org/officeDocument/2006/relationships/image" Target="../media/image5.jpe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image" Target="../media/image70.jpe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6.xml"/><Relationship Id="rId4" Type="http://schemas.openxmlformats.org/officeDocument/2006/relationships/image" Target="../media/image74.jpeg"/><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image" Target="../media/image7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image" Target="../media/image7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7.bin"/><Relationship Id="rId8" Type="http://schemas.openxmlformats.org/officeDocument/2006/relationships/image" Target="../media/image11.wmf"/><Relationship Id="rId7" Type="http://schemas.openxmlformats.org/officeDocument/2006/relationships/oleObject" Target="../embeddings/oleObject6.bin"/><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 Id="rId3" Type="http://schemas.openxmlformats.org/officeDocument/2006/relationships/oleObject" Target="../embeddings/oleObject4.bin"/><Relationship Id="rId2" Type="http://schemas.openxmlformats.org/officeDocument/2006/relationships/image" Target="../media/image8.wmf"/><Relationship Id="rId19" Type="http://schemas.openxmlformats.org/officeDocument/2006/relationships/notesSlide" Target="../notesSlides/notesSlide3.xml"/><Relationship Id="rId18" Type="http://schemas.openxmlformats.org/officeDocument/2006/relationships/vmlDrawing" Target="../drawings/vmlDrawing2.vml"/><Relationship Id="rId17" Type="http://schemas.openxmlformats.org/officeDocument/2006/relationships/slideLayout" Target="../slideLayouts/slideLayout6.xml"/><Relationship Id="rId16" Type="http://schemas.openxmlformats.org/officeDocument/2006/relationships/image" Target="../media/image15.wmf"/><Relationship Id="rId15" Type="http://schemas.openxmlformats.org/officeDocument/2006/relationships/oleObject" Target="../embeddings/oleObject10.bin"/><Relationship Id="rId14" Type="http://schemas.openxmlformats.org/officeDocument/2006/relationships/image" Target="../media/image14.wmf"/><Relationship Id="rId13" Type="http://schemas.openxmlformats.org/officeDocument/2006/relationships/oleObject" Target="../embeddings/oleObject9.bin"/><Relationship Id="rId12" Type="http://schemas.openxmlformats.org/officeDocument/2006/relationships/image" Target="../media/image13.wmf"/><Relationship Id="rId11" Type="http://schemas.openxmlformats.org/officeDocument/2006/relationships/oleObject" Target="../embeddings/oleObject8.bin"/><Relationship Id="rId10" Type="http://schemas.openxmlformats.org/officeDocument/2006/relationships/image" Target="../media/image12.wmf"/><Relationship Id="rId1"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46.xml"/><Relationship Id="rId7" Type="http://schemas.openxmlformats.org/officeDocument/2006/relationships/vmlDrawing" Target="../drawings/vmlDrawing9.vml"/><Relationship Id="rId6" Type="http://schemas.openxmlformats.org/officeDocument/2006/relationships/slideLayout" Target="../slideLayouts/slideLayout6.xml"/><Relationship Id="rId5" Type="http://schemas.openxmlformats.org/officeDocument/2006/relationships/image" Target="../media/image78.wmf"/><Relationship Id="rId4" Type="http://schemas.openxmlformats.org/officeDocument/2006/relationships/oleObject" Target="../embeddings/oleObject39.bin"/><Relationship Id="rId3" Type="http://schemas.openxmlformats.org/officeDocument/2006/relationships/image" Target="../media/image77.wmf"/><Relationship Id="rId2" Type="http://schemas.openxmlformats.org/officeDocument/2006/relationships/oleObject" Target="../embeddings/oleObject38.bin"/><Relationship Id="rId1" Type="http://schemas.openxmlformats.org/officeDocument/2006/relationships/image" Target="../media/image76.jpe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vmlDrawing" Target="../drawings/vmlDrawing10.vml"/><Relationship Id="rId3" Type="http://schemas.openxmlformats.org/officeDocument/2006/relationships/slideLayout" Target="../slideLayouts/slideLayout6.xml"/><Relationship Id="rId2" Type="http://schemas.openxmlformats.org/officeDocument/2006/relationships/image" Target="../media/image79.wmf"/><Relationship Id="rId1" Type="http://schemas.openxmlformats.org/officeDocument/2006/relationships/oleObject" Target="../embeddings/oleObject40.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image" Target="../media/image8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image" Target="../media/image8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image" Target="../media/image82.jpeg"/></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vmlDrawing" Target="../drawings/vmlDrawing11.vml"/><Relationship Id="rId5" Type="http://schemas.openxmlformats.org/officeDocument/2006/relationships/slideLayout" Target="../slideLayouts/slideLayout6.xml"/><Relationship Id="rId4" Type="http://schemas.openxmlformats.org/officeDocument/2006/relationships/image" Target="../media/image84.wmf"/><Relationship Id="rId3" Type="http://schemas.openxmlformats.org/officeDocument/2006/relationships/oleObject" Target="../embeddings/oleObject42.bin"/><Relationship Id="rId2" Type="http://schemas.openxmlformats.org/officeDocument/2006/relationships/image" Target="../media/image83.wmf"/><Relationship Id="rId1" Type="http://schemas.openxmlformats.org/officeDocument/2006/relationships/oleObject" Target="../embeddings/oleObject41.bin"/></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6.xml"/><Relationship Id="rId2" Type="http://schemas.openxmlformats.org/officeDocument/2006/relationships/image" Target="../media/image86.jpeg"/><Relationship Id="rId1" Type="http://schemas.openxmlformats.org/officeDocument/2006/relationships/image" Target="../media/image85.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55.xml"/><Relationship Id="rId6" Type="http://schemas.openxmlformats.org/officeDocument/2006/relationships/vmlDrawing" Target="../drawings/vmlDrawing12.vml"/><Relationship Id="rId5" Type="http://schemas.openxmlformats.org/officeDocument/2006/relationships/slideLayout" Target="../slideLayouts/slideLayout6.xml"/><Relationship Id="rId4" Type="http://schemas.openxmlformats.org/officeDocument/2006/relationships/image" Target="../media/image88.wmf"/><Relationship Id="rId3" Type="http://schemas.openxmlformats.org/officeDocument/2006/relationships/oleObject" Target="../embeddings/oleObject44.bin"/><Relationship Id="rId2" Type="http://schemas.openxmlformats.org/officeDocument/2006/relationships/image" Target="../media/image87.wmf"/><Relationship Id="rId1" Type="http://schemas.openxmlformats.org/officeDocument/2006/relationships/oleObject" Target="../embeddings/oleObject43.bin"/></Relationships>
</file>

<file path=ppt/slides/_rels/slide61.xml.rels><?xml version="1.0" encoding="UTF-8" standalone="yes"?>
<Relationships xmlns="http://schemas.openxmlformats.org/package/2006/relationships"><Relationship Id="rId9" Type="http://schemas.openxmlformats.org/officeDocument/2006/relationships/image" Target="../media/image93.wmf"/><Relationship Id="rId8" Type="http://schemas.openxmlformats.org/officeDocument/2006/relationships/oleObject" Target="../embeddings/oleObject48.bin"/><Relationship Id="rId7" Type="http://schemas.openxmlformats.org/officeDocument/2006/relationships/image" Target="../media/image92.wmf"/><Relationship Id="rId6" Type="http://schemas.openxmlformats.org/officeDocument/2006/relationships/oleObject" Target="../embeddings/oleObject47.bin"/><Relationship Id="rId5" Type="http://schemas.openxmlformats.org/officeDocument/2006/relationships/image" Target="../media/image91.jpeg"/><Relationship Id="rId4" Type="http://schemas.openxmlformats.org/officeDocument/2006/relationships/image" Target="../media/image90.wmf"/><Relationship Id="rId3" Type="http://schemas.openxmlformats.org/officeDocument/2006/relationships/oleObject" Target="../embeddings/oleObject46.bin"/><Relationship Id="rId2" Type="http://schemas.openxmlformats.org/officeDocument/2006/relationships/image" Target="../media/image89.wmf"/><Relationship Id="rId14" Type="http://schemas.openxmlformats.org/officeDocument/2006/relationships/notesSlide" Target="../notesSlides/notesSlide56.xml"/><Relationship Id="rId13" Type="http://schemas.openxmlformats.org/officeDocument/2006/relationships/vmlDrawing" Target="../drawings/vmlDrawing13.vml"/><Relationship Id="rId12" Type="http://schemas.openxmlformats.org/officeDocument/2006/relationships/slideLayout" Target="../slideLayouts/slideLayout6.xml"/><Relationship Id="rId11" Type="http://schemas.openxmlformats.org/officeDocument/2006/relationships/image" Target="../media/image94.wmf"/><Relationship Id="rId10" Type="http://schemas.openxmlformats.org/officeDocument/2006/relationships/oleObject" Target="../embeddings/oleObject49.bin"/><Relationship Id="rId1" Type="http://schemas.openxmlformats.org/officeDocument/2006/relationships/oleObject" Target="../embeddings/oleObject45.bin"/></Relationships>
</file>

<file path=ppt/slides/_rels/slide62.xml.rels><?xml version="1.0" encoding="UTF-8" standalone="yes"?>
<Relationships xmlns="http://schemas.openxmlformats.org/package/2006/relationships"><Relationship Id="rId9" Type="http://schemas.openxmlformats.org/officeDocument/2006/relationships/oleObject" Target="../embeddings/oleObject54.bin"/><Relationship Id="rId8" Type="http://schemas.openxmlformats.org/officeDocument/2006/relationships/image" Target="../media/image98.wmf"/><Relationship Id="rId7" Type="http://schemas.openxmlformats.org/officeDocument/2006/relationships/oleObject" Target="../embeddings/oleObject53.bin"/><Relationship Id="rId6" Type="http://schemas.openxmlformats.org/officeDocument/2006/relationships/image" Target="../media/image97.wmf"/><Relationship Id="rId5" Type="http://schemas.openxmlformats.org/officeDocument/2006/relationships/oleObject" Target="../embeddings/oleObject52.bin"/><Relationship Id="rId4" Type="http://schemas.openxmlformats.org/officeDocument/2006/relationships/image" Target="../media/image96.wmf"/><Relationship Id="rId3" Type="http://schemas.openxmlformats.org/officeDocument/2006/relationships/oleObject" Target="../embeddings/oleObject51.bin"/><Relationship Id="rId2" Type="http://schemas.openxmlformats.org/officeDocument/2006/relationships/image" Target="../media/image95.wmf"/><Relationship Id="rId17" Type="http://schemas.openxmlformats.org/officeDocument/2006/relationships/notesSlide" Target="../notesSlides/notesSlide57.xml"/><Relationship Id="rId16" Type="http://schemas.openxmlformats.org/officeDocument/2006/relationships/vmlDrawing" Target="../drawings/vmlDrawing14.vml"/><Relationship Id="rId15" Type="http://schemas.openxmlformats.org/officeDocument/2006/relationships/slideLayout" Target="../slideLayouts/slideLayout6.xml"/><Relationship Id="rId14" Type="http://schemas.openxmlformats.org/officeDocument/2006/relationships/image" Target="../media/image101.wmf"/><Relationship Id="rId13" Type="http://schemas.openxmlformats.org/officeDocument/2006/relationships/oleObject" Target="../embeddings/oleObject56.bin"/><Relationship Id="rId12" Type="http://schemas.openxmlformats.org/officeDocument/2006/relationships/image" Target="../media/image100.wmf"/><Relationship Id="rId11" Type="http://schemas.openxmlformats.org/officeDocument/2006/relationships/oleObject" Target="../embeddings/oleObject55.bin"/><Relationship Id="rId10" Type="http://schemas.openxmlformats.org/officeDocument/2006/relationships/image" Target="../media/image99.wmf"/><Relationship Id="rId1" Type="http://schemas.openxmlformats.org/officeDocument/2006/relationships/oleObject" Target="../embeddings/oleObject50.bin"/></Relationships>
</file>

<file path=ppt/slides/_rels/slide63.xml.rels><?xml version="1.0" encoding="UTF-8" standalone="yes"?>
<Relationships xmlns="http://schemas.openxmlformats.org/package/2006/relationships"><Relationship Id="rId8" Type="http://schemas.openxmlformats.org/officeDocument/2006/relationships/notesSlide" Target="../notesSlides/notesSlide58.xml"/><Relationship Id="rId7" Type="http://schemas.openxmlformats.org/officeDocument/2006/relationships/vmlDrawing" Target="../drawings/vmlDrawing15.vml"/><Relationship Id="rId6" Type="http://schemas.openxmlformats.org/officeDocument/2006/relationships/slideLayout" Target="../slideLayouts/slideLayout6.xml"/><Relationship Id="rId5" Type="http://schemas.openxmlformats.org/officeDocument/2006/relationships/image" Target="../media/image104.jpeg"/><Relationship Id="rId4" Type="http://schemas.openxmlformats.org/officeDocument/2006/relationships/image" Target="../media/image103.wmf"/><Relationship Id="rId3" Type="http://schemas.openxmlformats.org/officeDocument/2006/relationships/oleObject" Target="../embeddings/oleObject58.bin"/><Relationship Id="rId2" Type="http://schemas.openxmlformats.org/officeDocument/2006/relationships/image" Target="../media/image102.wmf"/><Relationship Id="rId1" Type="http://schemas.openxmlformats.org/officeDocument/2006/relationships/oleObject" Target="../embeddings/oleObject57.bin"/></Relationships>
</file>

<file path=ppt/slides/_rels/slide64.xml.rels><?xml version="1.0" encoding="UTF-8" standalone="yes"?>
<Relationships xmlns="http://schemas.openxmlformats.org/package/2006/relationships"><Relationship Id="rId9" Type="http://schemas.openxmlformats.org/officeDocument/2006/relationships/oleObject" Target="../embeddings/oleObject63.bin"/><Relationship Id="rId8" Type="http://schemas.openxmlformats.org/officeDocument/2006/relationships/image" Target="../media/image108.wmf"/><Relationship Id="rId7" Type="http://schemas.openxmlformats.org/officeDocument/2006/relationships/oleObject" Target="../embeddings/oleObject62.bin"/><Relationship Id="rId6" Type="http://schemas.openxmlformats.org/officeDocument/2006/relationships/image" Target="../media/image107.wmf"/><Relationship Id="rId5" Type="http://schemas.openxmlformats.org/officeDocument/2006/relationships/oleObject" Target="../embeddings/oleObject61.bin"/><Relationship Id="rId4" Type="http://schemas.openxmlformats.org/officeDocument/2006/relationships/image" Target="../media/image106.wmf"/><Relationship Id="rId3" Type="http://schemas.openxmlformats.org/officeDocument/2006/relationships/oleObject" Target="../embeddings/oleObject60.bin"/><Relationship Id="rId2" Type="http://schemas.openxmlformats.org/officeDocument/2006/relationships/image" Target="../media/image105.wmf"/><Relationship Id="rId17" Type="http://schemas.openxmlformats.org/officeDocument/2006/relationships/notesSlide" Target="../notesSlides/notesSlide59.xml"/><Relationship Id="rId16" Type="http://schemas.openxmlformats.org/officeDocument/2006/relationships/vmlDrawing" Target="../drawings/vmlDrawing16.vml"/><Relationship Id="rId15" Type="http://schemas.openxmlformats.org/officeDocument/2006/relationships/slideLayout" Target="../slideLayouts/slideLayout6.xml"/><Relationship Id="rId14" Type="http://schemas.openxmlformats.org/officeDocument/2006/relationships/image" Target="../media/image111.wmf"/><Relationship Id="rId13" Type="http://schemas.openxmlformats.org/officeDocument/2006/relationships/oleObject" Target="../embeddings/oleObject65.bin"/><Relationship Id="rId12" Type="http://schemas.openxmlformats.org/officeDocument/2006/relationships/image" Target="../media/image110.wmf"/><Relationship Id="rId11" Type="http://schemas.openxmlformats.org/officeDocument/2006/relationships/oleObject" Target="../embeddings/oleObject64.bin"/><Relationship Id="rId10" Type="http://schemas.openxmlformats.org/officeDocument/2006/relationships/image" Target="../media/image109.wmf"/><Relationship Id="rId1" Type="http://schemas.openxmlformats.org/officeDocument/2006/relationships/oleObject" Target="../embeddings/oleObject59.bin"/></Relationships>
</file>

<file path=ppt/slides/_rels/slide65.xml.rels><?xml version="1.0" encoding="UTF-8" standalone="yes"?>
<Relationships xmlns="http://schemas.openxmlformats.org/package/2006/relationships"><Relationship Id="rId9" Type="http://schemas.openxmlformats.org/officeDocument/2006/relationships/oleObject" Target="../embeddings/oleObject70.bin"/><Relationship Id="rId8" Type="http://schemas.openxmlformats.org/officeDocument/2006/relationships/image" Target="../media/image115.wmf"/><Relationship Id="rId7" Type="http://schemas.openxmlformats.org/officeDocument/2006/relationships/oleObject" Target="../embeddings/oleObject69.bin"/><Relationship Id="rId6" Type="http://schemas.openxmlformats.org/officeDocument/2006/relationships/image" Target="../media/image114.wmf"/><Relationship Id="rId5" Type="http://schemas.openxmlformats.org/officeDocument/2006/relationships/oleObject" Target="../embeddings/oleObject68.bin"/><Relationship Id="rId4" Type="http://schemas.openxmlformats.org/officeDocument/2006/relationships/image" Target="../media/image113.wmf"/><Relationship Id="rId3" Type="http://schemas.openxmlformats.org/officeDocument/2006/relationships/oleObject" Target="../embeddings/oleObject67.bin"/><Relationship Id="rId2" Type="http://schemas.openxmlformats.org/officeDocument/2006/relationships/image" Target="../media/image112.wmf"/><Relationship Id="rId13" Type="http://schemas.openxmlformats.org/officeDocument/2006/relationships/notesSlide" Target="../notesSlides/notesSlide60.xml"/><Relationship Id="rId12" Type="http://schemas.openxmlformats.org/officeDocument/2006/relationships/vmlDrawing" Target="../drawings/vmlDrawing17.vml"/><Relationship Id="rId11" Type="http://schemas.openxmlformats.org/officeDocument/2006/relationships/slideLayout" Target="../slideLayouts/slideLayout6.xml"/><Relationship Id="rId10" Type="http://schemas.openxmlformats.org/officeDocument/2006/relationships/image" Target="../media/image116.wmf"/><Relationship Id="rId1" Type="http://schemas.openxmlformats.org/officeDocument/2006/relationships/oleObject" Target="../embeddings/oleObject66.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6" Type="http://schemas.openxmlformats.org/officeDocument/2006/relationships/notesSlide" Target="../notesSlides/notesSlide62.xml"/><Relationship Id="rId5" Type="http://schemas.openxmlformats.org/officeDocument/2006/relationships/slideLayout" Target="../slideLayouts/slideLayout6.xml"/><Relationship Id="rId4" Type="http://schemas.openxmlformats.org/officeDocument/2006/relationships/image" Target="../media/image120.jpeg"/><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image" Target="../media/image117.jpeg"/></Relationships>
</file>

<file path=ppt/slides/_rels/slide69.xml.rels><?xml version="1.0" encoding="UTF-8" standalone="yes"?>
<Relationships xmlns="http://schemas.openxmlformats.org/package/2006/relationships"><Relationship Id="rId9" Type="http://schemas.openxmlformats.org/officeDocument/2006/relationships/image" Target="../media/image125.wmf"/><Relationship Id="rId8" Type="http://schemas.openxmlformats.org/officeDocument/2006/relationships/oleObject" Target="../embeddings/oleObject74.bin"/><Relationship Id="rId7" Type="http://schemas.openxmlformats.org/officeDocument/2006/relationships/image" Target="../media/image124.wmf"/><Relationship Id="rId6" Type="http://schemas.openxmlformats.org/officeDocument/2006/relationships/oleObject" Target="../embeddings/oleObject73.bin"/><Relationship Id="rId5" Type="http://schemas.openxmlformats.org/officeDocument/2006/relationships/image" Target="../media/image123.wmf"/><Relationship Id="rId4" Type="http://schemas.openxmlformats.org/officeDocument/2006/relationships/oleObject" Target="../embeddings/oleObject72.bin"/><Relationship Id="rId3" Type="http://schemas.openxmlformats.org/officeDocument/2006/relationships/image" Target="../media/image122.wmf"/><Relationship Id="rId2" Type="http://schemas.openxmlformats.org/officeDocument/2006/relationships/oleObject" Target="../embeddings/oleObject71.bin"/><Relationship Id="rId12" Type="http://schemas.openxmlformats.org/officeDocument/2006/relationships/notesSlide" Target="../notesSlides/notesSlide63.xml"/><Relationship Id="rId11" Type="http://schemas.openxmlformats.org/officeDocument/2006/relationships/vmlDrawing" Target="../drawings/vmlDrawing18.vml"/><Relationship Id="rId10" Type="http://schemas.openxmlformats.org/officeDocument/2006/relationships/slideLayout" Target="../slideLayouts/slideLayout6.xml"/><Relationship Id="rId1" Type="http://schemas.openxmlformats.org/officeDocument/2006/relationships/image" Target="../media/image1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9" Type="http://schemas.openxmlformats.org/officeDocument/2006/relationships/notesSlide" Target="../notesSlides/notesSlide67.xml"/><Relationship Id="rId8" Type="http://schemas.openxmlformats.org/officeDocument/2006/relationships/vmlDrawing" Target="../drawings/vmlDrawing19.vml"/><Relationship Id="rId7" Type="http://schemas.openxmlformats.org/officeDocument/2006/relationships/slideLayout" Target="../slideLayouts/slideLayout6.xml"/><Relationship Id="rId6" Type="http://schemas.openxmlformats.org/officeDocument/2006/relationships/image" Target="../media/image128.wmf"/><Relationship Id="rId5" Type="http://schemas.openxmlformats.org/officeDocument/2006/relationships/oleObject" Target="../embeddings/oleObject77.bin"/><Relationship Id="rId4" Type="http://schemas.openxmlformats.org/officeDocument/2006/relationships/image" Target="../media/image127.wmf"/><Relationship Id="rId3" Type="http://schemas.openxmlformats.org/officeDocument/2006/relationships/oleObject" Target="../embeddings/oleObject76.bin"/><Relationship Id="rId2" Type="http://schemas.openxmlformats.org/officeDocument/2006/relationships/image" Target="../media/image126.wmf"/><Relationship Id="rId1" Type="http://schemas.openxmlformats.org/officeDocument/2006/relationships/oleObject" Target="../embeddings/oleObject75.bin"/></Relationships>
</file>

<file path=ppt/slides/_rels/slide74.xml.rels><?xml version="1.0" encoding="UTF-8" standalone="yes"?>
<Relationships xmlns="http://schemas.openxmlformats.org/package/2006/relationships"><Relationship Id="rId7" Type="http://schemas.openxmlformats.org/officeDocument/2006/relationships/notesSlide" Target="../notesSlides/notesSlide68.xml"/><Relationship Id="rId6" Type="http://schemas.openxmlformats.org/officeDocument/2006/relationships/vmlDrawing" Target="../drawings/vmlDrawing20.vml"/><Relationship Id="rId5" Type="http://schemas.openxmlformats.org/officeDocument/2006/relationships/slideLayout" Target="../slideLayouts/slideLayout6.xml"/><Relationship Id="rId4" Type="http://schemas.openxmlformats.org/officeDocument/2006/relationships/image" Target="../media/image130.wmf"/><Relationship Id="rId3" Type="http://schemas.openxmlformats.org/officeDocument/2006/relationships/oleObject" Target="../embeddings/oleObject79.bin"/><Relationship Id="rId2" Type="http://schemas.openxmlformats.org/officeDocument/2006/relationships/image" Target="../media/image129.wmf"/><Relationship Id="rId1"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7" Type="http://schemas.openxmlformats.org/officeDocument/2006/relationships/notesSlide" Target="../notesSlides/notesSlide69.xml"/><Relationship Id="rId6" Type="http://schemas.openxmlformats.org/officeDocument/2006/relationships/vmlDrawing" Target="../drawings/vmlDrawing21.vml"/><Relationship Id="rId5" Type="http://schemas.openxmlformats.org/officeDocument/2006/relationships/slideLayout" Target="../slideLayouts/slideLayout6.xml"/><Relationship Id="rId4" Type="http://schemas.openxmlformats.org/officeDocument/2006/relationships/image" Target="../media/image132.wmf"/><Relationship Id="rId3" Type="http://schemas.openxmlformats.org/officeDocument/2006/relationships/oleObject" Target="../embeddings/oleObject81.bin"/><Relationship Id="rId2" Type="http://schemas.openxmlformats.org/officeDocument/2006/relationships/image" Target="../media/image131.wmf"/><Relationship Id="rId1" Type="http://schemas.openxmlformats.org/officeDocument/2006/relationships/oleObject" Target="../embeddings/oleObject80.bin"/></Relationships>
</file>

<file path=ppt/slides/_rels/slide76.xml.rels><?xml version="1.0" encoding="UTF-8" standalone="yes"?>
<Relationships xmlns="http://schemas.openxmlformats.org/package/2006/relationships"><Relationship Id="rId7" Type="http://schemas.openxmlformats.org/officeDocument/2006/relationships/notesSlide" Target="../notesSlides/notesSlide70.xml"/><Relationship Id="rId6" Type="http://schemas.openxmlformats.org/officeDocument/2006/relationships/vmlDrawing" Target="../drawings/vmlDrawing22.vml"/><Relationship Id="rId5" Type="http://schemas.openxmlformats.org/officeDocument/2006/relationships/slideLayout" Target="../slideLayouts/slideLayout6.xml"/><Relationship Id="rId4" Type="http://schemas.openxmlformats.org/officeDocument/2006/relationships/image" Target="../media/image134.wmf"/><Relationship Id="rId3" Type="http://schemas.openxmlformats.org/officeDocument/2006/relationships/oleObject" Target="../embeddings/oleObject83.bin"/><Relationship Id="rId2" Type="http://schemas.openxmlformats.org/officeDocument/2006/relationships/image" Target="../media/image133.wmf"/><Relationship Id="rId1" Type="http://schemas.openxmlformats.org/officeDocument/2006/relationships/oleObject" Target="../embeddings/oleObject82.bin"/></Relationships>
</file>

<file path=ppt/slides/_rels/slide77.xml.rels><?xml version="1.0" encoding="UTF-8" standalone="yes"?>
<Relationships xmlns="http://schemas.openxmlformats.org/package/2006/relationships"><Relationship Id="rId9" Type="http://schemas.openxmlformats.org/officeDocument/2006/relationships/oleObject" Target="../embeddings/oleObject88.bin"/><Relationship Id="rId8" Type="http://schemas.openxmlformats.org/officeDocument/2006/relationships/image" Target="../media/image138.wmf"/><Relationship Id="rId7" Type="http://schemas.openxmlformats.org/officeDocument/2006/relationships/oleObject" Target="../embeddings/oleObject87.bin"/><Relationship Id="rId6" Type="http://schemas.openxmlformats.org/officeDocument/2006/relationships/image" Target="../media/image137.wmf"/><Relationship Id="rId5" Type="http://schemas.openxmlformats.org/officeDocument/2006/relationships/oleObject" Target="../embeddings/oleObject86.bin"/><Relationship Id="rId4" Type="http://schemas.openxmlformats.org/officeDocument/2006/relationships/image" Target="../media/image136.wmf"/><Relationship Id="rId3" Type="http://schemas.openxmlformats.org/officeDocument/2006/relationships/oleObject" Target="../embeddings/oleObject85.bin"/><Relationship Id="rId2" Type="http://schemas.openxmlformats.org/officeDocument/2006/relationships/image" Target="../media/image135.wmf"/><Relationship Id="rId13" Type="http://schemas.openxmlformats.org/officeDocument/2006/relationships/notesSlide" Target="../notesSlides/notesSlide71.xml"/><Relationship Id="rId12" Type="http://schemas.openxmlformats.org/officeDocument/2006/relationships/vmlDrawing" Target="../drawings/vmlDrawing23.vml"/><Relationship Id="rId11" Type="http://schemas.openxmlformats.org/officeDocument/2006/relationships/slideLayout" Target="../slideLayouts/slideLayout6.xml"/><Relationship Id="rId10" Type="http://schemas.openxmlformats.org/officeDocument/2006/relationships/image" Target="../media/image139.wmf"/><Relationship Id="rId1" Type="http://schemas.openxmlformats.org/officeDocument/2006/relationships/oleObject" Target="../embeddings/oleObject84.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image" Target="../media/image1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6" Type="http://schemas.openxmlformats.org/officeDocument/2006/relationships/notesSlide" Target="../notesSlides/notesSlide74.xml"/><Relationship Id="rId5" Type="http://schemas.openxmlformats.org/officeDocument/2006/relationships/slideLayout" Target="../slideLayouts/slideLayout6.xml"/><Relationship Id="rId4" Type="http://schemas.openxmlformats.org/officeDocument/2006/relationships/image" Target="../media/image143.jpeg"/><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image" Target="../media/image140.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image" Target="../media/image144.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image" Target="../media/image145.jpeg"/></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78.xml"/><Relationship Id="rId3" Type="http://schemas.openxmlformats.org/officeDocument/2006/relationships/slideLayout" Target="../slideLayouts/slideLayout6.xml"/><Relationship Id="rId2" Type="http://schemas.openxmlformats.org/officeDocument/2006/relationships/image" Target="../media/image147.jpeg"/><Relationship Id="rId1" Type="http://schemas.openxmlformats.org/officeDocument/2006/relationships/image" Target="../media/image146.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image" Target="../media/image148.jpeg"/></Relationships>
</file>

<file path=ppt/slides/_rels/slide87.xml.rels><?xml version="1.0" encoding="UTF-8" standalone="yes"?>
<Relationships xmlns="http://schemas.openxmlformats.org/package/2006/relationships"><Relationship Id="rId7" Type="http://schemas.openxmlformats.org/officeDocument/2006/relationships/notesSlide" Target="../notesSlides/notesSlide80.xml"/><Relationship Id="rId6" Type="http://schemas.openxmlformats.org/officeDocument/2006/relationships/vmlDrawing" Target="../drawings/vmlDrawing24.vml"/><Relationship Id="rId5" Type="http://schemas.openxmlformats.org/officeDocument/2006/relationships/slideLayout" Target="../slideLayouts/slideLayout6.xml"/><Relationship Id="rId4" Type="http://schemas.openxmlformats.org/officeDocument/2006/relationships/image" Target="../media/image150.wmf"/><Relationship Id="rId3" Type="http://schemas.openxmlformats.org/officeDocument/2006/relationships/oleObject" Target="../embeddings/oleObject90.bin"/><Relationship Id="rId2" Type="http://schemas.openxmlformats.org/officeDocument/2006/relationships/image" Target="../media/image149.wmf"/><Relationship Id="rId1" Type="http://schemas.openxmlformats.org/officeDocument/2006/relationships/oleObject" Target="../embeddings/oleObject89.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image" Target="../media/image15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7" Type="http://schemas.openxmlformats.org/officeDocument/2006/relationships/notesSlide" Target="../notesSlides/notesSlide83.xml"/><Relationship Id="rId6" Type="http://schemas.openxmlformats.org/officeDocument/2006/relationships/vmlDrawing" Target="../drawings/vmlDrawing25.vml"/><Relationship Id="rId5" Type="http://schemas.openxmlformats.org/officeDocument/2006/relationships/slideLayout" Target="../slideLayouts/slideLayout6.xml"/><Relationship Id="rId4" Type="http://schemas.openxmlformats.org/officeDocument/2006/relationships/image" Target="../media/image153.wmf"/><Relationship Id="rId3" Type="http://schemas.openxmlformats.org/officeDocument/2006/relationships/oleObject" Target="../embeddings/oleObject92.bin"/><Relationship Id="rId2" Type="http://schemas.openxmlformats.org/officeDocument/2006/relationships/image" Target="../media/image152.wmf"/><Relationship Id="rId1" Type="http://schemas.openxmlformats.org/officeDocument/2006/relationships/oleObject" Target="../embeddings/oleObject91.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image" Target="../media/image154.jpeg"/></Relationships>
</file>

<file path=ppt/slides/_rels/slide92.xml.rels><?xml version="1.0" encoding="UTF-8" standalone="yes"?>
<Relationships xmlns="http://schemas.openxmlformats.org/package/2006/relationships"><Relationship Id="rId5" Type="http://schemas.openxmlformats.org/officeDocument/2006/relationships/notesSlide" Target="../notesSlides/notesSlide85.xml"/><Relationship Id="rId4" Type="http://schemas.openxmlformats.org/officeDocument/2006/relationships/vmlDrawing" Target="../drawings/vmlDrawing26.vml"/><Relationship Id="rId3" Type="http://schemas.openxmlformats.org/officeDocument/2006/relationships/slideLayout" Target="../slideLayouts/slideLayout6.xml"/><Relationship Id="rId2" Type="http://schemas.openxmlformats.org/officeDocument/2006/relationships/image" Target="../media/image155.wmf"/><Relationship Id="rId1" Type="http://schemas.openxmlformats.org/officeDocument/2006/relationships/oleObject" Target="../embeddings/oleObject93.bin"/></Relationships>
</file>

<file path=ppt/slides/_rels/slide93.xml.rels><?xml version="1.0" encoding="UTF-8" standalone="yes"?>
<Relationships xmlns="http://schemas.openxmlformats.org/package/2006/relationships"><Relationship Id="rId8" Type="http://schemas.openxmlformats.org/officeDocument/2006/relationships/notesSlide" Target="../notesSlides/notesSlide86.xml"/><Relationship Id="rId7" Type="http://schemas.openxmlformats.org/officeDocument/2006/relationships/vmlDrawing" Target="../drawings/vmlDrawing27.vml"/><Relationship Id="rId6" Type="http://schemas.openxmlformats.org/officeDocument/2006/relationships/slideLayout" Target="../slideLayouts/slideLayout6.xml"/><Relationship Id="rId5" Type="http://schemas.openxmlformats.org/officeDocument/2006/relationships/image" Target="../media/image158.jpeg"/><Relationship Id="rId4" Type="http://schemas.openxmlformats.org/officeDocument/2006/relationships/image" Target="../media/image157.wmf"/><Relationship Id="rId3" Type="http://schemas.openxmlformats.org/officeDocument/2006/relationships/oleObject" Target="../embeddings/oleObject95.bin"/><Relationship Id="rId2" Type="http://schemas.openxmlformats.org/officeDocument/2006/relationships/image" Target="../media/image156.wmf"/><Relationship Id="rId1" Type="http://schemas.openxmlformats.org/officeDocument/2006/relationships/oleObject" Target="../embeddings/oleObject94.bin"/></Relationships>
</file>

<file path=ppt/slides/_rels/slide94.xml.rels><?xml version="1.0" encoding="UTF-8" standalone="yes"?>
<Relationships xmlns="http://schemas.openxmlformats.org/package/2006/relationships"><Relationship Id="rId9" Type="http://schemas.openxmlformats.org/officeDocument/2006/relationships/oleObject" Target="../embeddings/oleObject100.bin"/><Relationship Id="rId8" Type="http://schemas.openxmlformats.org/officeDocument/2006/relationships/image" Target="../media/image162.wmf"/><Relationship Id="rId7" Type="http://schemas.openxmlformats.org/officeDocument/2006/relationships/oleObject" Target="../embeddings/oleObject99.bin"/><Relationship Id="rId6" Type="http://schemas.openxmlformats.org/officeDocument/2006/relationships/image" Target="../media/image161.wmf"/><Relationship Id="rId5" Type="http://schemas.openxmlformats.org/officeDocument/2006/relationships/oleObject" Target="../embeddings/oleObject98.bin"/><Relationship Id="rId4" Type="http://schemas.openxmlformats.org/officeDocument/2006/relationships/image" Target="../media/image160.wmf"/><Relationship Id="rId3" Type="http://schemas.openxmlformats.org/officeDocument/2006/relationships/oleObject" Target="../embeddings/oleObject97.bin"/><Relationship Id="rId2" Type="http://schemas.openxmlformats.org/officeDocument/2006/relationships/image" Target="../media/image159.wmf"/><Relationship Id="rId17" Type="http://schemas.openxmlformats.org/officeDocument/2006/relationships/notesSlide" Target="../notesSlides/notesSlide87.xml"/><Relationship Id="rId16" Type="http://schemas.openxmlformats.org/officeDocument/2006/relationships/vmlDrawing" Target="../drawings/vmlDrawing28.vml"/><Relationship Id="rId15" Type="http://schemas.openxmlformats.org/officeDocument/2006/relationships/slideLayout" Target="../slideLayouts/slideLayout6.xml"/><Relationship Id="rId14" Type="http://schemas.openxmlformats.org/officeDocument/2006/relationships/image" Target="../media/image165.wmf"/><Relationship Id="rId13" Type="http://schemas.openxmlformats.org/officeDocument/2006/relationships/oleObject" Target="../embeddings/oleObject102.bin"/><Relationship Id="rId12" Type="http://schemas.openxmlformats.org/officeDocument/2006/relationships/image" Target="../media/image164.wmf"/><Relationship Id="rId11" Type="http://schemas.openxmlformats.org/officeDocument/2006/relationships/oleObject" Target="../embeddings/oleObject101.bin"/><Relationship Id="rId10" Type="http://schemas.openxmlformats.org/officeDocument/2006/relationships/image" Target="../media/image163.wmf"/><Relationship Id="rId1" Type="http://schemas.openxmlformats.org/officeDocument/2006/relationships/oleObject" Target="../embeddings/oleObject96.bin"/></Relationships>
</file>

<file path=ppt/slides/_rels/slide95.xml.rels><?xml version="1.0" encoding="UTF-8" standalone="yes"?>
<Relationships xmlns="http://schemas.openxmlformats.org/package/2006/relationships"><Relationship Id="rId7" Type="http://schemas.openxmlformats.org/officeDocument/2006/relationships/notesSlide" Target="../notesSlides/notesSlide88.xml"/><Relationship Id="rId6" Type="http://schemas.openxmlformats.org/officeDocument/2006/relationships/vmlDrawing" Target="../drawings/vmlDrawing29.vml"/><Relationship Id="rId5" Type="http://schemas.openxmlformats.org/officeDocument/2006/relationships/slideLayout" Target="../slideLayouts/slideLayout6.xml"/><Relationship Id="rId4" Type="http://schemas.openxmlformats.org/officeDocument/2006/relationships/image" Target="../media/image167.wmf"/><Relationship Id="rId3" Type="http://schemas.openxmlformats.org/officeDocument/2006/relationships/oleObject" Target="../embeddings/oleObject104.bin"/><Relationship Id="rId2" Type="http://schemas.openxmlformats.org/officeDocument/2006/relationships/image" Target="../media/image166.wmf"/><Relationship Id="rId1" Type="http://schemas.openxmlformats.org/officeDocument/2006/relationships/oleObject" Target="../embeddings/oleObject103.bin"/></Relationships>
</file>

<file path=ppt/slides/_rels/slide96.xml.rels><?xml version="1.0" encoding="UTF-8" standalone="yes"?>
<Relationships xmlns="http://schemas.openxmlformats.org/package/2006/relationships"><Relationship Id="rId9" Type="http://schemas.openxmlformats.org/officeDocument/2006/relationships/notesSlide" Target="../notesSlides/notesSlide89.xml"/><Relationship Id="rId8" Type="http://schemas.openxmlformats.org/officeDocument/2006/relationships/vmlDrawing" Target="../drawings/vmlDrawing30.vml"/><Relationship Id="rId7" Type="http://schemas.openxmlformats.org/officeDocument/2006/relationships/slideLayout" Target="../slideLayouts/slideLayout6.xml"/><Relationship Id="rId6" Type="http://schemas.openxmlformats.org/officeDocument/2006/relationships/image" Target="../media/image171.wmf"/><Relationship Id="rId5" Type="http://schemas.openxmlformats.org/officeDocument/2006/relationships/oleObject" Target="../embeddings/oleObject106.bin"/><Relationship Id="rId4" Type="http://schemas.openxmlformats.org/officeDocument/2006/relationships/image" Target="../media/image170.wmf"/><Relationship Id="rId3" Type="http://schemas.openxmlformats.org/officeDocument/2006/relationships/oleObject" Target="../embeddings/oleObject105.bin"/><Relationship Id="rId2" Type="http://schemas.openxmlformats.org/officeDocument/2006/relationships/image" Target="../media/image169.jpeg"/><Relationship Id="rId1" Type="http://schemas.openxmlformats.org/officeDocument/2006/relationships/image" Target="../media/image168.jpeg"/></Relationships>
</file>

<file path=ppt/slides/_rels/slide97.xml.rels><?xml version="1.0" encoding="UTF-8" standalone="yes"?>
<Relationships xmlns="http://schemas.openxmlformats.org/package/2006/relationships"><Relationship Id="rId9" Type="http://schemas.openxmlformats.org/officeDocument/2006/relationships/oleObject" Target="../embeddings/oleObject111.bin"/><Relationship Id="rId8" Type="http://schemas.openxmlformats.org/officeDocument/2006/relationships/image" Target="../media/image175.wmf"/><Relationship Id="rId7" Type="http://schemas.openxmlformats.org/officeDocument/2006/relationships/oleObject" Target="../embeddings/oleObject110.bin"/><Relationship Id="rId6" Type="http://schemas.openxmlformats.org/officeDocument/2006/relationships/image" Target="../media/image174.wmf"/><Relationship Id="rId5" Type="http://schemas.openxmlformats.org/officeDocument/2006/relationships/oleObject" Target="../embeddings/oleObject109.bin"/><Relationship Id="rId4" Type="http://schemas.openxmlformats.org/officeDocument/2006/relationships/image" Target="../media/image173.wmf"/><Relationship Id="rId3" Type="http://schemas.openxmlformats.org/officeDocument/2006/relationships/oleObject" Target="../embeddings/oleObject108.bin"/><Relationship Id="rId2" Type="http://schemas.openxmlformats.org/officeDocument/2006/relationships/image" Target="../media/image172.wmf"/><Relationship Id="rId17" Type="http://schemas.openxmlformats.org/officeDocument/2006/relationships/notesSlide" Target="../notesSlides/notesSlide90.xml"/><Relationship Id="rId16" Type="http://schemas.openxmlformats.org/officeDocument/2006/relationships/vmlDrawing" Target="../drawings/vmlDrawing31.vml"/><Relationship Id="rId15" Type="http://schemas.openxmlformats.org/officeDocument/2006/relationships/slideLayout" Target="../slideLayouts/slideLayout6.xml"/><Relationship Id="rId14" Type="http://schemas.openxmlformats.org/officeDocument/2006/relationships/image" Target="../media/image178.wmf"/><Relationship Id="rId13" Type="http://schemas.openxmlformats.org/officeDocument/2006/relationships/oleObject" Target="../embeddings/oleObject113.bin"/><Relationship Id="rId12" Type="http://schemas.openxmlformats.org/officeDocument/2006/relationships/image" Target="../media/image177.wmf"/><Relationship Id="rId11" Type="http://schemas.openxmlformats.org/officeDocument/2006/relationships/oleObject" Target="../embeddings/oleObject112.bin"/><Relationship Id="rId10" Type="http://schemas.openxmlformats.org/officeDocument/2006/relationships/image" Target="../media/image176.wmf"/><Relationship Id="rId1" Type="http://schemas.openxmlformats.org/officeDocument/2006/relationships/oleObject" Target="../embeddings/oleObject107.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7" Type="http://schemas.openxmlformats.org/officeDocument/2006/relationships/notesSlide" Target="../notesSlides/notesSlide91.xml"/><Relationship Id="rId6" Type="http://schemas.openxmlformats.org/officeDocument/2006/relationships/vmlDrawing" Target="../drawings/vmlDrawing32.vml"/><Relationship Id="rId5" Type="http://schemas.openxmlformats.org/officeDocument/2006/relationships/slideLayout" Target="../slideLayouts/slideLayout6.xml"/><Relationship Id="rId4" Type="http://schemas.openxmlformats.org/officeDocument/2006/relationships/image" Target="../media/image181.wmf"/><Relationship Id="rId3" Type="http://schemas.openxmlformats.org/officeDocument/2006/relationships/oleObject" Target="../embeddings/oleObject114.bin"/><Relationship Id="rId2" Type="http://schemas.openxmlformats.org/officeDocument/2006/relationships/image" Target="../media/image180.jpeg"/><Relationship Id="rId1" Type="http://schemas.openxmlformats.org/officeDocument/2006/relationships/image" Target="../media/image17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热</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我国科学家用扫描隧道显微镜拍摄的石墨表面原子的排布图如图所示,图中的每个亮</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斑都是一个碳原子</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5.jpeg"/>
          <p:cNvPicPr>
            <a:picLocks noChangeAspect="1"/>
          </p:cNvPicPr>
          <p:nvPr/>
        </p:nvPicPr>
        <p:blipFill>
          <a:blip r:embed="rId1" cstate="print"/>
          <a:stretch>
            <a:fillRect/>
          </a:stretch>
        </p:blipFill>
        <p:spPr>
          <a:xfrm>
            <a:off x="8748390" y="2484165"/>
            <a:ext cx="2972310" cy="1564649"/>
          </a:xfrm>
          <a:prstGeom prst="rect">
            <a:avLst/>
          </a:prstGeom>
        </p:spPr>
      </p:pic>
      <p:sp>
        <p:nvSpPr>
          <p:cNvPr id="4" name="TextBox 2"/>
          <p:cNvSpPr txBox="1"/>
          <p:nvPr/>
        </p:nvSpPr>
        <p:spPr>
          <a:xfrm>
            <a:off x="468000" y="2916213"/>
            <a:ext cx="11831400" cy="2831865"/>
          </a:xfrm>
          <a:prstGeom prst="rect">
            <a:avLst/>
          </a:prstGeom>
          <a:noFill/>
        </p:spPr>
        <p:txBody>
          <a:bodyPr wrap="square" lIns="0" tIns="0" rIns="0" bIns="0" rtlCol="0">
            <a:spAutoFit/>
          </a:bodyPr>
          <a:lstStyle/>
          <a:p>
            <a:pPr marL="0" indent="0" eaLnBrk="0" latinLnBrk="1" hangingPunct="0">
              <a:lnSpc>
                <a:spcPct val="150000"/>
              </a:lnSpc>
              <a:spcBef>
                <a:spcPts val="29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(1)石墨中的碳原子的形状均为球形。</a:t>
            </a:r>
            <a:r>
              <a:rPr lang="zh-CN" altLang="en-US" sz="2190" kern="0" spc="21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0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(2)1 mol的石墨中含有相同的碳原子数。</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(3)石墨中的碳原子是静止不动的。</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(4)两个碳原子间不可能同时存在斥力与引力。</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(5)分子势能随着分子间距离的增大,可能先减小后增大。</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5" name="文本框 5"/>
          <p:cNvSpPr txBox="1"/>
          <p:nvPr/>
        </p:nvSpPr>
        <p:spPr>
          <a:xfrm>
            <a:off x="5906170" y="2997746"/>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306220" y="3559721"/>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7" name="文本框 5"/>
          <p:cNvSpPr txBox="1"/>
          <p:nvPr/>
        </p:nvSpPr>
        <p:spPr>
          <a:xfrm>
            <a:off x="5610895" y="4150271"/>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8" name="文本框 5"/>
          <p:cNvSpPr txBox="1"/>
          <p:nvPr/>
        </p:nvSpPr>
        <p:spPr>
          <a:xfrm>
            <a:off x="7106320" y="4664621"/>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9" name="文本框 5"/>
          <p:cNvSpPr txBox="1"/>
          <p:nvPr/>
        </p:nvSpPr>
        <p:spPr>
          <a:xfrm>
            <a:off x="8468395" y="5264696"/>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21303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二、操作要领及注意事项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1.如何配制油酸酒精溶液:</a:t>
            </a:r>
            <a:r>
              <a:rPr lang="zh-CN" altLang="en-US" sz="2410" kern="0" dirty="0" smtClean="0">
                <a:solidFill>
                  <a:srgbClr val="000000"/>
                </a:solidFill>
                <a:latin typeface="Times New Roman" panose="02020603050405020304" pitchFamily="65" charset="-122"/>
                <a:ea typeface="华文细黑" panose="02010600040101010101" pitchFamily="65" charset="-122"/>
              </a:rPr>
              <a:t>取纯油酸1 mL,注入500 mL的容量瓶中,然后向容量瓶内注入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酒精,直到液面达到500 mL刻度线为止。</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2.如何测出1滴油酸酒精溶液的体积:</a:t>
            </a:r>
            <a:r>
              <a:rPr lang="zh-CN" altLang="en-US" sz="2410" kern="0" dirty="0" smtClean="0">
                <a:solidFill>
                  <a:srgbClr val="000000"/>
                </a:solidFill>
                <a:latin typeface="Times New Roman" panose="02020603050405020304" pitchFamily="65" charset="-122"/>
                <a:ea typeface="华文细黑" panose="02010600040101010101" pitchFamily="65" charset="-122"/>
              </a:rPr>
              <a:t>用注射器(或滴管)将油酸酒精溶液一滴一滴地滴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入量筒中,并</a:t>
            </a:r>
            <a:r>
              <a:rPr lang="zh-CN" altLang="en-US" sz="2410" u="sng" kern="0" dirty="0" smtClean="0">
                <a:solidFill>
                  <a:srgbClr val="000000"/>
                </a:solidFill>
                <a:latin typeface="Times New Roman" panose="02020603050405020304" pitchFamily="65" charset="-122"/>
                <a:ea typeface="华文细黑" panose="02010600040101010101" pitchFamily="65" charset="-122"/>
              </a:rPr>
              <a:t>记下量筒内增加一定体积</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V</a:t>
            </a:r>
            <a:r>
              <a:rPr lang="zh-CN" altLang="en-US" sz="1815" i="1" u="sng" kern="0" baseline="-15000" dirty="0" smtClean="0">
                <a:solidFill>
                  <a:srgbClr val="000000"/>
                </a:solidFill>
                <a:latin typeface="Times New Roman" panose="02020603050405020304" pitchFamily="65" charset="-122"/>
                <a:ea typeface="华文细黑" panose="02010600040101010101" pitchFamily="65" charset="-122"/>
              </a:rPr>
              <a:t>n</a:t>
            </a:r>
            <a:r>
              <a:rPr lang="zh-CN" altLang="en-US" sz="2410" u="sng" kern="0" dirty="0" smtClean="0">
                <a:solidFill>
                  <a:srgbClr val="000000"/>
                </a:solidFill>
                <a:latin typeface="Times New Roman" panose="02020603050405020304" pitchFamily="65" charset="-122"/>
                <a:ea typeface="华文细黑" panose="02010600040101010101" pitchFamily="65" charset="-122"/>
              </a:rPr>
              <a:t>时的滴数</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。根据</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5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算出1滴油酸酒精溶液</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的体积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3.如何形成待测油酸薄膜:</a:t>
            </a:r>
            <a:r>
              <a:rPr lang="zh-CN" altLang="en-US" sz="2410" kern="0" dirty="0" smtClean="0">
                <a:solidFill>
                  <a:srgbClr val="000000"/>
                </a:solidFill>
                <a:latin typeface="Times New Roman" panose="02020603050405020304" pitchFamily="65" charset="-122"/>
                <a:ea typeface="华文细黑" panose="02010600040101010101" pitchFamily="65" charset="-122"/>
              </a:rPr>
              <a:t>向浅盘里倒入约2 cm 深的水,并将爽身粉均匀地撒在水面上;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用注射器(或滴管)将一滴油酸酒精溶液滴在水面上,形状稳定后就形成了油酸薄膜。</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4.如何求出油酸薄膜的面积:</a:t>
            </a:r>
            <a:r>
              <a:rPr lang="zh-CN" altLang="en-US" sz="2410" kern="0" dirty="0" smtClean="0">
                <a:solidFill>
                  <a:srgbClr val="000000"/>
                </a:solidFill>
                <a:latin typeface="Times New Roman" panose="02020603050405020304" pitchFamily="65" charset="-122"/>
                <a:ea typeface="华文细黑" panose="02010600040101010101" pitchFamily="65" charset="-122"/>
              </a:rPr>
              <a:t>将玻璃板放在浅盘上,并将油酸薄膜的轮廓用彩笔画在玻</a:t>
            </a:r>
            <a:endParaRPr lang="zh-CN" altLang="en-US" dirty="0"/>
          </a:p>
        </p:txBody>
      </p:sp>
      <p:graphicFrame>
        <p:nvGraphicFramePr>
          <p:cNvPr id="4" name="对象 3"/>
          <p:cNvGraphicFramePr>
            <a:graphicFrameLocks noChangeAspect="1"/>
          </p:cNvGraphicFramePr>
          <p:nvPr/>
        </p:nvGraphicFramePr>
        <p:xfrm>
          <a:off x="8450004" y="2999343"/>
          <a:ext cx="323850" cy="657225"/>
        </p:xfrm>
        <a:graphic>
          <a:graphicData uri="http://schemas.openxmlformats.org/presentationml/2006/ole">
            <mc:AlternateContent xmlns:mc="http://schemas.openxmlformats.org/markup-compatibility/2006">
              <mc:Choice xmlns:v="urn:schemas-microsoft-com:vml" Requires="v">
                <p:oleObj spid="_x0000_s32769" name="Equation" r:id="rId1" imgW="8534400" imgH="17373600" progId="Equation.DSMT4">
                  <p:embed/>
                </p:oleObj>
              </mc:Choice>
              <mc:Fallback>
                <p:oleObj name="Equation" r:id="rId1" imgW="8534400" imgH="17373600" progId="Equation.DSMT4">
                  <p:embed/>
                  <p:pic>
                    <p:nvPicPr>
                      <p:cNvPr id="0" name="图片 32768"/>
                      <p:cNvPicPr>
                        <a:picLocks noChangeAspect="1"/>
                      </p:cNvPicPr>
                      <p:nvPr/>
                    </p:nvPicPr>
                    <p:blipFill>
                      <a:blip r:embed="rId2"/>
                      <a:stretch>
                        <a:fillRect/>
                      </a:stretch>
                    </p:blipFill>
                    <p:spPr>
                      <a:xfrm>
                        <a:off x="8450004" y="2999343"/>
                        <a:ext cx="32385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691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璃板上;将画有油酸薄膜轮廓的玻璃板放在坐标纸上,算出油酸薄膜的面积</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(求面积时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以坐标纸上边长为1 cm的正方形为单位计算轮廓内正方形的个数,</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不足半格的舍去,多</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于半格的算一格</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根据配制的油酸酒精溶液的浓度,算出一滴溶液中纯油酸的体积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根据一滴溶液中纯油酸的体积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和薄膜的面积</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,即可算出油酸薄膜的厚度,即油酸分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子的直径大小。</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四、误差分析</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油酸酒精溶液的实际浓度和理论值间存在偏差。</a:t>
            </a:r>
            <a:endParaRPr lang="zh-CN" alt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62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一滴油酸酒精溶液的实际体积和理论值间存在偏差。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油酸在水面上的实际分布情况和理想中的“均匀”“单分子纯油酸层”间存在偏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采用“互补法”(即不足半格的舍去,大于半格的算一格)计算获得的油膜面积与实际</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的油膜面积间存在偏差</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61317" y="2433733"/>
            <a:ext cx="3004582" cy="86157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18</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1" y="1663502"/>
            <a:ext cx="6002716" cy="2400453"/>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探究等温情况下一定质量气体压强与体积的关系</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8196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、实验原理及装置</a:t>
            </a:r>
            <a:r>
              <a:rPr lang="zh-CN" altLang="en-US" sz="2410" b="1" kern="0" dirty="0" smtClean="0">
                <a:solidFill>
                  <a:srgbClr val="000000"/>
                </a:solidFill>
                <a:latin typeface="Times New Roman" panose="02020603050405020304" pitchFamily="65" charset="-122"/>
                <a:ea typeface="微软雅黑" panose="020B0503020204020204" pitchFamily="34" charset="-122"/>
              </a:rPr>
              <a:t>图</a:t>
            </a:r>
            <a:br>
              <a:rPr lang="en-US" altLang="zh-CN" sz="2410" b="1" kern="0" dirty="0" smtClean="0">
                <a:solidFill>
                  <a:srgbClr val="000000"/>
                </a:solidFill>
                <a:latin typeface="Times New Roman" panose="02020603050405020304" pitchFamily="65" charset="-122"/>
                <a:ea typeface="微软雅黑" panose="020B0503020204020204" pitchFamily="34"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控制</a:t>
            </a:r>
            <a:r>
              <a:rPr lang="zh-CN" altLang="en-US" sz="2410" kern="0" dirty="0" smtClean="0">
                <a:solidFill>
                  <a:srgbClr val="000000"/>
                </a:solidFill>
                <a:latin typeface="华文细黑" panose="02010600040101010101" pitchFamily="65" charset="-122"/>
                <a:ea typeface="华文细黑" panose="02010600040101010101" pitchFamily="65" charset="-122"/>
              </a:rPr>
              <a:t>气体质量和温度不变,用如图装置研究气体压强与体积的关系。</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二、操作要领及注意事项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1.如何确保气体的质量不变:</a:t>
            </a:r>
            <a:r>
              <a:rPr lang="zh-CN" altLang="en-US" sz="2410" kern="0" dirty="0" smtClean="0">
                <a:solidFill>
                  <a:srgbClr val="000000"/>
                </a:solidFill>
                <a:latin typeface="Times New Roman" panose="02020603050405020304" pitchFamily="65" charset="-122"/>
                <a:ea typeface="华文细黑" panose="02010600040101010101" pitchFamily="65" charset="-122"/>
              </a:rPr>
              <a:t>按图示安装器材,注射器下端</a:t>
            </a:r>
            <a:r>
              <a:rPr lang="zh-CN" altLang="en-US" sz="2410" kern="0" dirty="0" smtClean="0">
                <a:solidFill>
                  <a:srgbClr val="000000"/>
                </a:solidFill>
                <a:latin typeface="Times New Roman" panose="02020603050405020304" pitchFamily="65" charset="-122"/>
                <a:ea typeface="华文细黑" panose="02010600040101010101" pitchFamily="65" charset="-122"/>
              </a:rPr>
              <a:t>有</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橡胶</a:t>
            </a:r>
            <a:r>
              <a:rPr lang="zh-CN" altLang="en-US" sz="2410" kern="0" dirty="0" smtClean="0">
                <a:solidFill>
                  <a:srgbClr val="000000"/>
                </a:solidFill>
                <a:latin typeface="Times New Roman" panose="02020603050405020304" pitchFamily="65" charset="-122"/>
                <a:ea typeface="华文细黑" panose="02010600040101010101" pitchFamily="65" charset="-122"/>
              </a:rPr>
              <a:t>套,它和柱塞一起把</a:t>
            </a:r>
            <a:r>
              <a:rPr lang="zh-CN" altLang="en-US" sz="2410" kern="0" dirty="0" smtClean="0">
                <a:solidFill>
                  <a:srgbClr val="000000"/>
                </a:solidFill>
                <a:latin typeface="Times New Roman" panose="02020603050405020304" pitchFamily="65" charset="-122"/>
                <a:ea typeface="华文细黑" panose="02010600040101010101" pitchFamily="65" charset="-122"/>
              </a:rPr>
              <a:t>一段</a:t>
            </a:r>
            <a:r>
              <a:rPr lang="zh-CN" altLang="en-US" sz="2410" kern="0" dirty="0" smtClean="0">
                <a:solidFill>
                  <a:srgbClr val="000000"/>
                </a:solidFill>
                <a:latin typeface="Times New Roman" panose="02020603050405020304" pitchFamily="65" charset="-122"/>
                <a:ea typeface="华文细黑" panose="02010600040101010101" pitchFamily="65" charset="-122"/>
              </a:rPr>
              <a:t>空气柱封闭。</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2.如何测量不同状态下气体的体积和压强</a:t>
            </a:r>
            <a:endParaRPr lang="zh-CN" altLang="en-US" b="1" dirty="0"/>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(1)用手缓慢地把柱塞向下压,选取几个位置,待示数稳定后读出刻度尺示数与</a:t>
            </a:r>
            <a:r>
              <a:rPr lang="zh-CN" altLang="en-US" sz="2410" kern="0" dirty="0" smtClean="0">
                <a:solidFill>
                  <a:srgbClr val="000000"/>
                </a:solidFill>
                <a:latin typeface="Times New Roman" panose="02020603050405020304" pitchFamily="65" charset="-122"/>
                <a:ea typeface="华文细黑" panose="02010600040101010101" pitchFamily="65" charset="-122"/>
              </a:rPr>
              <a:t>压力表</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示</a:t>
            </a:r>
            <a:r>
              <a:rPr lang="zh-CN" altLang="en-US" sz="2410" kern="0" dirty="0" smtClean="0">
                <a:solidFill>
                  <a:srgbClr val="000000"/>
                </a:solidFill>
                <a:latin typeface="Times New Roman" panose="02020603050405020304" pitchFamily="65" charset="-122"/>
                <a:ea typeface="华文细黑" panose="02010600040101010101" pitchFamily="65" charset="-122"/>
              </a:rPr>
              <a:t>数</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记录数据</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用手缓慢把柱塞向上拉</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选取几个位置</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待示数稳定后读出刻度尺</a:t>
            </a:r>
            <a:r>
              <a:rPr lang="zh-CN" altLang="en-US" sz="2410" kern="0" dirty="0" smtClean="0">
                <a:solidFill>
                  <a:srgbClr val="000000"/>
                </a:solidFill>
                <a:latin typeface="Times New Roman" panose="02020603050405020304" pitchFamily="65" charset="-122"/>
                <a:ea typeface="华文细黑" panose="02010600040101010101" pitchFamily="65" charset="-122"/>
              </a:rPr>
              <a:t>示</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数与压力</a:t>
            </a:r>
            <a:r>
              <a:rPr lang="zh-CN" altLang="en-US" sz="2410" kern="0" dirty="0" smtClean="0">
                <a:solidFill>
                  <a:srgbClr val="000000"/>
                </a:solidFill>
                <a:latin typeface="Times New Roman" panose="02020603050405020304" pitchFamily="65" charset="-122"/>
                <a:ea typeface="华文细黑" panose="02010600040101010101" pitchFamily="65" charset="-122"/>
              </a:rPr>
              <a:t>表示数</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记录数据。</a:t>
            </a:r>
            <a:endParaRPr lang="zh-CN" altLang="en-US" dirty="0">
              <a:solidFill>
                <a:prstClr val="black"/>
              </a:solidFill>
            </a:endParaRPr>
          </a:p>
        </p:txBody>
      </p:sp>
      <p:pic>
        <p:nvPicPr>
          <p:cNvPr id="3" name="图片 3" descr="textimage67.jpeg"/>
          <p:cNvPicPr>
            <a:picLocks noChangeAspect="1"/>
          </p:cNvPicPr>
          <p:nvPr/>
        </p:nvPicPr>
        <p:blipFill>
          <a:blip r:embed="rId1" cstate="print"/>
          <a:stretch>
            <a:fillRect/>
          </a:stretch>
        </p:blipFill>
        <p:spPr>
          <a:xfrm>
            <a:off x="9900518" y="1332037"/>
            <a:ext cx="1451397" cy="2072120"/>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2575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2)在该实验中,我们</a:t>
            </a:r>
            <a:r>
              <a:rPr lang="zh-CN" altLang="en-US" sz="2410" u="sng" kern="0" dirty="0" smtClean="0">
                <a:solidFill>
                  <a:srgbClr val="000000"/>
                </a:solidFill>
                <a:latin typeface="Times New Roman" panose="02020603050405020304" pitchFamily="65" charset="-122"/>
                <a:ea typeface="华文细黑" panose="02010600040101010101" pitchFamily="65" charset="-122"/>
              </a:rPr>
              <a:t>可以直接用刻度尺示数作为空气柱体积,无须测量空气柱的</a:t>
            </a:r>
            <a:r>
              <a:rPr lang="zh-CN" altLang="en-US" sz="2410" u="sng" kern="0" dirty="0" smtClean="0">
                <a:solidFill>
                  <a:srgbClr val="000000"/>
                </a:solidFill>
                <a:latin typeface="Times New Roman" panose="02020603050405020304" pitchFamily="65" charset="-122"/>
                <a:ea typeface="华文细黑" panose="02010600040101010101" pitchFamily="65" charset="-122"/>
              </a:rPr>
              <a:t>横截</a:t>
            </a:r>
            <a:endParaRPr lang="en-US" altLang="zh-CN" sz="2410" u="sng"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面积</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以压强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为纵坐标、体积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为横坐标,建立</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坐标系,画出气体等温变化的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图像,由</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于图线是曲线,不能说明压强与体积成反比。</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以压强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为纵坐标、体积的倒数</a:t>
            </a:r>
            <a:r>
              <a:rPr lang="zh-CN" altLang="en-US" sz="3090" kern="0" spc="-98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为横坐标,建立</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98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坐标系,画出气体等温变化的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0"/>
              </a:spcBef>
              <a:buNone/>
            </a:pPr>
            <a:r>
              <a:rPr lang="zh-CN" altLang="en-US" sz="3090" kern="0" spc="-98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图像,图线是过原点的倾斜直线,说明压强与体积成反比。</a:t>
            </a:r>
            <a:endParaRPr lang="zh-CN" altLang="en-US" dirty="0"/>
          </a:p>
        </p:txBody>
      </p:sp>
      <p:graphicFrame>
        <p:nvGraphicFramePr>
          <p:cNvPr id="4" name="对象 3"/>
          <p:cNvGraphicFramePr>
            <a:graphicFrameLocks noChangeAspect="1"/>
          </p:cNvGraphicFramePr>
          <p:nvPr/>
        </p:nvGraphicFramePr>
        <p:xfrm>
          <a:off x="4828500" y="3564285"/>
          <a:ext cx="266699" cy="657224"/>
        </p:xfrm>
        <a:graphic>
          <a:graphicData uri="http://schemas.openxmlformats.org/presentationml/2006/ole">
            <mc:AlternateContent xmlns:mc="http://schemas.openxmlformats.org/markup-compatibility/2006">
              <mc:Choice xmlns:v="urn:schemas-microsoft-com:vml" Requires="v">
                <p:oleObj spid="_x0000_s33793" name="Equation" r:id="rId1" imgW="7010400" imgH="17373600" progId="Equation.DSMT4">
                  <p:embed/>
                </p:oleObj>
              </mc:Choice>
              <mc:Fallback>
                <p:oleObj name="Equation" r:id="rId1" imgW="7010400" imgH="17373600" progId="Equation.DSMT4">
                  <p:embed/>
                  <p:pic>
                    <p:nvPicPr>
                      <p:cNvPr id="0" name="图片 33792"/>
                      <p:cNvPicPr>
                        <a:picLocks noChangeAspect="1"/>
                      </p:cNvPicPr>
                      <p:nvPr/>
                    </p:nvPicPr>
                    <p:blipFill>
                      <a:blip r:embed="rId2"/>
                      <a:stretch>
                        <a:fillRect/>
                      </a:stretch>
                    </p:blipFill>
                    <p:spPr>
                      <a:xfrm>
                        <a:off x="4828500" y="3564285"/>
                        <a:ext cx="26669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262600" y="3564285"/>
          <a:ext cx="266699" cy="657224"/>
        </p:xfrm>
        <a:graphic>
          <a:graphicData uri="http://schemas.openxmlformats.org/presentationml/2006/ole">
            <mc:AlternateContent xmlns:mc="http://schemas.openxmlformats.org/markup-compatibility/2006">
              <mc:Choice xmlns:v="urn:schemas-microsoft-com:vml" Requires="v">
                <p:oleObj spid="_x0000_s33794" name="Equation" r:id="rId3" imgW="7010400" imgH="17373600" progId="Equation.DSMT4">
                  <p:embed/>
                </p:oleObj>
              </mc:Choice>
              <mc:Fallback>
                <p:oleObj name="Equation" r:id="rId3" imgW="7010400" imgH="17373600" progId="Equation.DSMT4">
                  <p:embed/>
                  <p:pic>
                    <p:nvPicPr>
                      <p:cNvPr id="0" name="图片 33793"/>
                      <p:cNvPicPr>
                        <a:picLocks noChangeAspect="1"/>
                      </p:cNvPicPr>
                      <p:nvPr/>
                    </p:nvPicPr>
                    <p:blipFill>
                      <a:blip r:embed="rId4"/>
                      <a:stretch>
                        <a:fillRect/>
                      </a:stretch>
                    </p:blipFill>
                    <p:spPr>
                      <a:xfrm>
                        <a:off x="7262600" y="3564285"/>
                        <a:ext cx="26669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8000" y="4297861"/>
          <a:ext cx="266699" cy="657224"/>
        </p:xfrm>
        <a:graphic>
          <a:graphicData uri="http://schemas.openxmlformats.org/presentationml/2006/ole">
            <mc:AlternateContent xmlns:mc="http://schemas.openxmlformats.org/markup-compatibility/2006">
              <mc:Choice xmlns:v="urn:schemas-microsoft-com:vml" Requires="v">
                <p:oleObj spid="_x0000_s33795" name="Equation" r:id="rId5" imgW="7010400" imgH="17373600" progId="Equation.DSMT4">
                  <p:embed/>
                </p:oleObj>
              </mc:Choice>
              <mc:Fallback>
                <p:oleObj name="Equation" r:id="rId5" imgW="7010400" imgH="17373600" progId="Equation.DSMT4">
                  <p:embed/>
                  <p:pic>
                    <p:nvPicPr>
                      <p:cNvPr id="0" name="图片 33794"/>
                      <p:cNvPicPr>
                        <a:picLocks noChangeAspect="1"/>
                      </p:cNvPicPr>
                      <p:nvPr/>
                    </p:nvPicPr>
                    <p:blipFill>
                      <a:blip r:embed="rId6"/>
                      <a:stretch>
                        <a:fillRect/>
                      </a:stretch>
                    </p:blipFill>
                    <p:spPr>
                      <a:xfrm>
                        <a:off x="468000" y="4297861"/>
                        <a:ext cx="26669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190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四、误差分析</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橡胶套密封不严会使空气柱的质量变化,从而引起误差。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实验过程环境温度变化,或柱塞向下压或向上拉得过快均会使空气柱的温度发生变</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化,从而引起误差。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空气柱长度的测量、压力表的读数等引起的误差。</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a:t>
            </a:r>
            <a:r>
              <a:rPr lang="zh-CN" altLang="en-US" sz="2410" b="1" kern="0" dirty="0" smtClean="0">
                <a:solidFill>
                  <a:srgbClr val="000000"/>
                </a:solidFill>
                <a:latin typeface="Times New Roman" panose="02020603050405020304" pitchFamily="65" charset="-122"/>
                <a:ea typeface="微软雅黑" panose="020B0503020204020204" pitchFamily="34" charset="-122"/>
              </a:rPr>
              <a:t>、分子动能、分子势能与内能的比较</a:t>
            </a:r>
            <a:endParaRPr lang="zh-CN" altLang="en-US" b="1" dirty="0"/>
          </a:p>
        </p:txBody>
      </p:sp>
      <p:graphicFrame>
        <p:nvGraphicFramePr>
          <p:cNvPr id="3" name="表格 2"/>
          <p:cNvGraphicFramePr>
            <a:graphicFrameLocks noGrp="1"/>
          </p:cNvGraphicFramePr>
          <p:nvPr/>
        </p:nvGraphicFramePr>
        <p:xfrm>
          <a:off x="468000" y="1316119"/>
          <a:ext cx="11268000" cy="2444877"/>
        </p:xfrm>
        <a:graphic>
          <a:graphicData uri="http://schemas.openxmlformats.org/drawingml/2006/table">
            <a:tbl>
              <a:tblPr/>
              <a:tblGrid>
                <a:gridCol w="1727662"/>
                <a:gridCol w="3906338"/>
                <a:gridCol w="2817000"/>
                <a:gridCol w="2817000"/>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分子动能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分子势能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内能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分子无规则运动的动能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由分子间相对位置决定</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的势能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所有分子的热运动动能</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和分子势能的总和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决定因素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温度(决定分子平均</a:t>
                      </a:r>
                      <a:r>
                        <a:rPr lang="zh-CN" altLang="en-US" sz="2010" kern="0" dirty="0" smtClean="0">
                          <a:solidFill>
                            <a:srgbClr val="000000"/>
                          </a:solidFill>
                          <a:latin typeface="Times New Roman" panose="02020603050405020304" pitchFamily="65" charset="-122"/>
                          <a:ea typeface="华文细黑" panose="02010600040101010101" pitchFamily="65" charset="-122"/>
                        </a:rPr>
                        <a:t>动能</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分子间距</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温度、体积、物质的量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说明</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温度、内能等物理量只对大量分子才有意义,对单个或少量分子没有实际</a:t>
                      </a:r>
                      <a:r>
                        <a:rPr lang="zh-CN" altLang="en-US" sz="2010" kern="0" dirty="0" smtClean="0">
                          <a:solidFill>
                            <a:srgbClr val="000000"/>
                          </a:solidFill>
                          <a:latin typeface="Times New Roman" panose="02020603050405020304" pitchFamily="65" charset="-122"/>
                          <a:ea typeface="华文细黑" panose="02010600040101010101" pitchFamily="65" charset="-122"/>
                        </a:rPr>
                        <a:t>意义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hMerge="1">
                  <a:tcPr marL="45720" marR="45720"/>
                </a:tc>
              </a:tr>
            </a:tbl>
          </a:graphicData>
        </a:graphic>
      </p:graphicFrame>
      <p:sp>
        <p:nvSpPr>
          <p:cNvPr id="4" name="TextBox 2"/>
          <p:cNvSpPr txBox="1"/>
          <p:nvPr/>
        </p:nvSpPr>
        <p:spPr>
          <a:xfrm>
            <a:off x="468000" y="3909995"/>
            <a:ext cx="11831400" cy="217457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(1)分子势能与重力势能、弹性势能、电势能类似,都是与某种力对应、由</a:t>
            </a:r>
            <a:br>
              <a:rPr dirty="0"/>
            </a:br>
            <a:r>
              <a:rPr lang="zh-CN" altLang="en-US" sz="2410" kern="0" dirty="0" smtClean="0">
                <a:solidFill>
                  <a:srgbClr val="000000"/>
                </a:solidFill>
                <a:latin typeface="Times New Roman" panose="02020603050405020304" pitchFamily="65" charset="-122"/>
                <a:ea typeface="楷体_GB2312" pitchFamily="65" charset="-122"/>
              </a:rPr>
              <a:t>相对位置决定的能量。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u="sng" kern="0" dirty="0" smtClean="0">
                <a:solidFill>
                  <a:srgbClr val="000000"/>
                </a:solidFill>
                <a:latin typeface="Times New Roman" panose="02020603050405020304" pitchFamily="65" charset="-122"/>
                <a:ea typeface="楷体_GB2312" pitchFamily="65" charset="-122"/>
              </a:rPr>
              <a:t>分子势能为0和分子势能最小的含义不同,前者与选择的零势能点有关,而后者的位</a:t>
            </a:r>
            <a:br>
              <a:rPr dirty="0"/>
            </a:br>
            <a:r>
              <a:rPr lang="zh-CN" altLang="en-US" sz="2410" u="sng" kern="0" dirty="0" smtClean="0">
                <a:solidFill>
                  <a:srgbClr val="000000"/>
                </a:solidFill>
                <a:latin typeface="Times New Roman" panose="02020603050405020304" pitchFamily="65" charset="-122"/>
                <a:ea typeface="楷体_GB2312" pitchFamily="65" charset="-122"/>
              </a:rPr>
              <a:t>置一定在</a:t>
            </a:r>
            <a:r>
              <a:rPr lang="zh-CN" altLang="en-US" sz="2410" i="1" u="sng" kern="0" dirty="0" smtClean="0">
                <a:solidFill>
                  <a:srgbClr val="000000"/>
                </a:solidFill>
                <a:latin typeface="Times New Roman" panose="02020603050405020304" pitchFamily="65" charset="-122"/>
                <a:ea typeface="楷体_GB2312" pitchFamily="65" charset="-122"/>
              </a:rPr>
              <a:t>r</a:t>
            </a:r>
            <a:r>
              <a:rPr lang="zh-CN" altLang="en-US" sz="2410" u="sng" kern="0" dirty="0" smtClean="0">
                <a:solidFill>
                  <a:srgbClr val="000000"/>
                </a:solidFill>
                <a:latin typeface="Times New Roman" panose="02020603050405020304" pitchFamily="65" charset="-122"/>
                <a:ea typeface="楷体_GB2312" pitchFamily="65" charset="-122"/>
              </a:rPr>
              <a:t>=</a:t>
            </a:r>
            <a:r>
              <a:rPr lang="zh-CN" altLang="en-US" sz="2410" i="1" u="sng" kern="0" dirty="0" smtClean="0">
                <a:solidFill>
                  <a:srgbClr val="000000"/>
                </a:solidFill>
                <a:latin typeface="Times New Roman" panose="02020603050405020304" pitchFamily="65" charset="-122"/>
                <a:ea typeface="楷体_GB2312" pitchFamily="65" charset="-122"/>
              </a:rPr>
              <a:t>r</a:t>
            </a:r>
            <a:r>
              <a:rPr lang="zh-CN" altLang="en-US" sz="1815" u="sng" kern="0" baseline="-15000" dirty="0" smtClean="0">
                <a:solidFill>
                  <a:srgbClr val="000000"/>
                </a:solidFill>
                <a:latin typeface="Times New Roman" panose="02020603050405020304" pitchFamily="65" charset="-122"/>
                <a:ea typeface="楷体_GB2312" pitchFamily="65" charset="-122"/>
              </a:rPr>
              <a:t>0</a:t>
            </a:r>
            <a:r>
              <a:rPr lang="zh-CN" altLang="en-US" sz="2410" u="sng" kern="0" dirty="0" smtClean="0">
                <a:solidFill>
                  <a:srgbClr val="000000"/>
                </a:solidFill>
                <a:latin typeface="Times New Roman" panose="02020603050405020304" pitchFamily="65" charset="-122"/>
                <a:ea typeface="楷体_GB2312" pitchFamily="65" charset="-122"/>
              </a:rPr>
              <a:t>处</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893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(2020北京,10,3分)</a:t>
            </a:r>
            <a:r>
              <a:rPr lang="zh-CN" altLang="en-US" sz="2410" kern="0" dirty="0" smtClean="0">
                <a:solidFill>
                  <a:srgbClr val="000000"/>
                </a:solidFill>
                <a:latin typeface="Times New Roman" panose="02020603050405020304" pitchFamily="65" charset="-122"/>
                <a:ea typeface="华文细黑" panose="02010600040101010101" pitchFamily="65" charset="-122"/>
              </a:rPr>
              <a:t>分子力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随分子间距离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的变化如图所示。将两分子从相距</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处释放,仅考虑这两个分子间的作用,下列说法正确的是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.从</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分子间引力、斥力都在减小</a:t>
            </a:r>
            <a:endParaRPr lang="zh-CN" altLang="en-US" dirty="0"/>
          </a:p>
        </p:txBody>
      </p:sp>
      <p:pic>
        <p:nvPicPr>
          <p:cNvPr id="3" name="图片 3" descr="textimage6.jpeg"/>
          <p:cNvPicPr>
            <a:picLocks noChangeAspect="1"/>
          </p:cNvPicPr>
          <p:nvPr/>
        </p:nvPicPr>
        <p:blipFill>
          <a:blip r:embed="rId1" cstate="print"/>
          <a:stretch>
            <a:fillRect/>
          </a:stretch>
        </p:blipFill>
        <p:spPr>
          <a:xfrm>
            <a:off x="8028310" y="1908101"/>
            <a:ext cx="3349738" cy="2251132"/>
          </a:xfrm>
          <a:prstGeom prst="rect">
            <a:avLst/>
          </a:prstGeom>
        </p:spPr>
      </p:pic>
      <p:sp>
        <p:nvSpPr>
          <p:cNvPr id="4" name="TextBox 2"/>
          <p:cNvSpPr txBox="1"/>
          <p:nvPr/>
        </p:nvSpPr>
        <p:spPr>
          <a:xfrm>
            <a:off x="468000" y="2412157"/>
            <a:ext cx="11831400" cy="16351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B.从</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分子力的大小先减小后增大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C.从</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分子势能先减小后</a:t>
            </a:r>
            <a:r>
              <a:rPr lang="zh-CN" altLang="en-US" sz="2410" kern="0" dirty="0" smtClean="0">
                <a:solidFill>
                  <a:srgbClr val="000000"/>
                </a:solidFill>
                <a:latin typeface="Times New Roman" panose="02020603050405020304" pitchFamily="65" charset="-122"/>
                <a:ea typeface="华文细黑" panose="02010600040101010101" pitchFamily="65" charset="-122"/>
              </a:rPr>
              <a:t>增大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D.从</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分子动能先增大后减小</a:t>
            </a:r>
            <a:endParaRPr lang="zh-CN" altLang="en-US" dirty="0"/>
          </a:p>
        </p:txBody>
      </p:sp>
      <p:sp>
        <p:nvSpPr>
          <p:cNvPr id="5" name="文本框 8"/>
          <p:cNvSpPr txBox="1"/>
          <p:nvPr/>
        </p:nvSpPr>
        <p:spPr>
          <a:xfrm>
            <a:off x="8532366" y="13320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解题导引</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7.jpeg"/>
          <p:cNvPicPr>
            <a:picLocks noChangeAspect="1"/>
          </p:cNvPicPr>
          <p:nvPr/>
        </p:nvPicPr>
        <p:blipFill>
          <a:blip r:embed="rId1" cstate="print"/>
          <a:stretch>
            <a:fillRect/>
          </a:stretch>
        </p:blipFill>
        <p:spPr>
          <a:xfrm>
            <a:off x="2843734" y="1620069"/>
            <a:ext cx="6276975" cy="34956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683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,随着分子间距减小,引力与斥力都增大,分子力表现为引力,做正功,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分子势能逐渐减小,分子动能逐渐变大,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,分子间作用力先变大,</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后变小,再变大,分子势能先减小再增大,则分子动能先增大后减小,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094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a:t>
            </a:r>
            <a:r>
              <a:rPr lang="zh-CN" altLang="en-US" sz="2410" b="1" kern="0" dirty="0" smtClean="0">
                <a:solidFill>
                  <a:srgbClr val="DE0000"/>
                </a:solidFill>
                <a:ea typeface="微软雅黑" panose="020B0503020204020204" pitchFamily="34" charset="-122"/>
              </a:rPr>
              <a:t>变式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(图像变化与联系)</a:t>
            </a:r>
            <a:r>
              <a:rPr lang="zh-CN" altLang="en-US" sz="2410" kern="0" dirty="0" smtClean="0">
                <a:solidFill>
                  <a:srgbClr val="000000"/>
                </a:solidFill>
                <a:latin typeface="Times New Roman" panose="02020603050405020304" pitchFamily="65" charset="-122"/>
                <a:ea typeface="华文细黑" panose="02010600040101010101" pitchFamily="65" charset="-122"/>
              </a:rPr>
              <a:t>图甲是一定质量的某种气体在不同温度下的气体分子运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动速率分布曲线;图乙是分子势能</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与两分子间距离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的关系曲线。下列说法正确的是</a:t>
            </a:r>
            <a:br>
              <a:rPr dirty="0"/>
            </a:b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8.jpeg"/>
          <p:cNvPicPr>
            <a:picLocks noChangeAspect="1"/>
          </p:cNvPicPr>
          <p:nvPr/>
        </p:nvPicPr>
        <p:blipFill>
          <a:blip r:embed="rId1" cstate="print"/>
          <a:stretch>
            <a:fillRect/>
          </a:stretch>
        </p:blipFill>
        <p:spPr>
          <a:xfrm>
            <a:off x="3706752" y="1872504"/>
            <a:ext cx="2506891" cy="2267772"/>
          </a:xfrm>
          <a:prstGeom prst="rect">
            <a:avLst/>
          </a:prstGeom>
        </p:spPr>
      </p:pic>
      <p:pic>
        <p:nvPicPr>
          <p:cNvPr id="4" name="图片 4" descr="textimage9.jpeg"/>
          <p:cNvPicPr>
            <a:picLocks noChangeAspect="1"/>
          </p:cNvPicPr>
          <p:nvPr/>
        </p:nvPicPr>
        <p:blipFill>
          <a:blip r:embed="rId2" cstate="print"/>
          <a:stretch>
            <a:fillRect/>
          </a:stretch>
        </p:blipFill>
        <p:spPr>
          <a:xfrm>
            <a:off x="6948190" y="1875845"/>
            <a:ext cx="2272529" cy="2264112"/>
          </a:xfrm>
          <a:prstGeom prst="rect">
            <a:avLst/>
          </a:prstGeom>
        </p:spPr>
      </p:pic>
      <p:sp>
        <p:nvSpPr>
          <p:cNvPr id="5" name="TextBox 2"/>
          <p:cNvSpPr txBox="1"/>
          <p:nvPr/>
        </p:nvSpPr>
        <p:spPr>
          <a:xfrm>
            <a:off x="468000" y="4140349"/>
            <a:ext cx="11831400" cy="226292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A.甲:同一温度下,气体分子热运动的速率都呈“中间多、两头少”的分布</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.甲:气体在</a:t>
            </a: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状态下的内能小于在</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状态下的内能</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C.乙:当</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时,分子间的作用力表现为引力</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D.乙:在</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由</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变到</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的过程中分子间作用力做负功</a:t>
            </a:r>
            <a:endParaRPr lang="zh-CN" altLang="en-US" dirty="0"/>
          </a:p>
        </p:txBody>
      </p:sp>
      <p:sp>
        <p:nvSpPr>
          <p:cNvPr id="6" name="文本框 8"/>
          <p:cNvSpPr txBox="1"/>
          <p:nvPr/>
        </p:nvSpPr>
        <p:spPr>
          <a:xfrm>
            <a:off x="971526" y="1836093"/>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8224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由题图甲知,同一温度下气体分子热运动的速率分布特点都为“中间多、两头</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少”,①状态下气体分子热运动速率大的分子占据的比例较大,则说明①状态下对应的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温度高,即气体在①状态下的内能大于在②状态下的内能,</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。由题图乙(易</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错:明确是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图像还是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图像)知,当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时,分子势能最小(点拨:这是判断分子间作用</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力及其做功情况的关键),此时分子间作用力为0,则当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时,分子间的作用力表现为引</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力,当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时,分子间的作用力表现为斥力,在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的过程中,分子势能减小,故分子</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间作用力做正功,</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713611"/>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考点2　固体和液体性质的理解</a:t>
            </a:r>
            <a:endPar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、固体</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固体可分为晶体和非晶体,晶体又可分为单晶体和多晶体。</a:t>
            </a:r>
            <a:endParaRPr lang="zh-CN" altLang="en-US" dirty="0">
              <a:latin typeface="华文细黑" panose="02010600040101010101" pitchFamily="65" charset="-122"/>
              <a:ea typeface="华文细黑" panose="02010600040101010101" pitchFamily="65" charset="-122"/>
            </a:endParaRPr>
          </a:p>
        </p:txBody>
      </p:sp>
      <p:graphicFrame>
        <p:nvGraphicFramePr>
          <p:cNvPr id="3" name="表格 2"/>
          <p:cNvGraphicFramePr>
            <a:graphicFrameLocks noGrp="1"/>
          </p:cNvGraphicFramePr>
          <p:nvPr/>
        </p:nvGraphicFramePr>
        <p:xfrm>
          <a:off x="468000" y="2412605"/>
          <a:ext cx="11268000" cy="3586099"/>
        </p:xfrm>
        <a:graphic>
          <a:graphicData uri="http://schemas.openxmlformats.org/drawingml/2006/table">
            <a:tbl>
              <a:tblPr/>
              <a:tblGrid>
                <a:gridCol w="1878000"/>
                <a:gridCol w="3756000"/>
                <a:gridCol w="3150446"/>
                <a:gridCol w="2483554"/>
              </a:tblGrid>
              <a:tr h="0">
                <a:tc rowSpan="2">
                  <a:txBody>
                    <a:bodyPr/>
                    <a:lstStyle/>
                    <a:p>
                      <a:pPr algn="ct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 </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algn="ct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晶体</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hMerge="1">
                  <a:tcPr marL="45720" marR="45720"/>
                </a:tc>
                <a:tc rowSpan="2">
                  <a:txBody>
                    <a:bodyPr/>
                    <a:lstStyle/>
                    <a:p>
                      <a:pPr algn="ct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非晶体</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vMerge="1">
                  <a:tcPr marL="45720" marR="45720"/>
                </a:tc>
                <a:tc>
                  <a:txBody>
                    <a:bodyPr/>
                    <a:lstStyle/>
                    <a:p>
                      <a:pPr algn="ct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单晶体</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多晶体</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vMerge="1">
                  <a:tcPr marL="45720" marR="45720"/>
                </a:tc>
              </a:tr>
              <a:tr h="0">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外形</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规则</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不规则</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不规则</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熔点</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确定</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确定</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不确定</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物理性质</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各向异性</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各向同性</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各向同性</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原子(</a:t>
                      </a:r>
                      <a:r>
                        <a:rPr lang="zh-CN" altLang="en-US" sz="1800" kern="0" dirty="0" smtClean="0">
                          <a:solidFill>
                            <a:srgbClr val="000000"/>
                          </a:solidFill>
                          <a:latin typeface="Times New Roman" panose="02020603050405020304" pitchFamily="65" charset="-122"/>
                          <a:ea typeface="华文细黑" panose="02010600040101010101" pitchFamily="65" charset="-122"/>
                        </a:rPr>
                        <a:t>或分子</a:t>
                      </a:r>
                      <a:r>
                        <a:rPr lang="zh-CN" altLang="en-US" sz="1800" kern="0" dirty="0" smtClean="0">
                          <a:solidFill>
                            <a:srgbClr val="000000"/>
                          </a:solidFill>
                          <a:latin typeface="Times New Roman" panose="02020603050405020304" pitchFamily="65" charset="-122"/>
                          <a:ea typeface="华文细黑" panose="02010600040101010101" pitchFamily="65" charset="-122"/>
                        </a:rPr>
                        <a:t>、</a:t>
                      </a:r>
                      <a:r>
                        <a:rPr lang="zh-CN" altLang="en-US" sz="1800" kern="0" dirty="0" smtClean="0">
                          <a:solidFill>
                            <a:srgbClr val="000000"/>
                          </a:solidFill>
                          <a:latin typeface="Times New Roman" panose="02020603050405020304" pitchFamily="65" charset="-122"/>
                          <a:ea typeface="华文细黑" panose="02010600040101010101" pitchFamily="65" charset="-122"/>
                        </a:rPr>
                        <a:t>离子</a:t>
                      </a:r>
                      <a:r>
                        <a:rPr lang="zh-CN" altLang="en-US" sz="1800" kern="0" dirty="0" smtClean="0">
                          <a:solidFill>
                            <a:srgbClr val="000000"/>
                          </a:solidFill>
                          <a:latin typeface="Times New Roman" panose="02020603050405020304" pitchFamily="65" charset="-122"/>
                          <a:ea typeface="华文细黑" panose="02010600040101010101" pitchFamily="65" charset="-122"/>
                        </a:rPr>
                        <a:t>)排列</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按一定的规则排列,具有空间上</a:t>
                      </a:r>
                      <a:br>
                        <a:rPr sz="1800" dirty="0"/>
                      </a:br>
                      <a:r>
                        <a:rPr lang="zh-CN" altLang="en-US" sz="1800" kern="0" dirty="0" smtClean="0">
                          <a:solidFill>
                            <a:srgbClr val="000000"/>
                          </a:solidFill>
                          <a:latin typeface="Times New Roman" panose="02020603050405020304" pitchFamily="65" charset="-122"/>
                          <a:ea typeface="华文细黑" panose="02010600040101010101" pitchFamily="65" charset="-122"/>
                        </a:rPr>
                        <a:t>的周期性</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由许多单晶体杂乱无章地组合</a:t>
                      </a:r>
                      <a:r>
                        <a:rPr lang="zh-CN" altLang="en-US" sz="1800" kern="0" dirty="0" smtClean="0">
                          <a:solidFill>
                            <a:srgbClr val="000000"/>
                          </a:solidFill>
                          <a:latin typeface="Times New Roman" panose="02020603050405020304" pitchFamily="65" charset="-122"/>
                          <a:ea typeface="华文细黑" panose="02010600040101010101" pitchFamily="65" charset="-122"/>
                        </a:rPr>
                        <a:t>而成</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排列不规则,</a:t>
                      </a:r>
                      <a:r>
                        <a:rPr lang="zh-CN" altLang="en-US" sz="1800" kern="0" dirty="0" smtClean="0">
                          <a:solidFill>
                            <a:srgbClr val="000000"/>
                          </a:solidFill>
                          <a:latin typeface="Times New Roman" panose="02020603050405020304" pitchFamily="65" charset="-122"/>
                          <a:ea typeface="华文细黑" panose="02010600040101010101" pitchFamily="65" charset="-122"/>
                        </a:rPr>
                        <a:t>无空间</a:t>
                      </a:r>
                      <a:r>
                        <a:rPr lang="zh-CN" altLang="en-US" sz="1800" kern="0" dirty="0" smtClean="0">
                          <a:solidFill>
                            <a:srgbClr val="000000"/>
                          </a:solidFill>
                          <a:latin typeface="Times New Roman" panose="02020603050405020304" pitchFamily="65" charset="-122"/>
                          <a:ea typeface="华文细黑" panose="02010600040101010101" pitchFamily="65" charset="-122"/>
                        </a:rPr>
                        <a:t>上的</a:t>
                      </a:r>
                      <a:r>
                        <a:rPr lang="zh-CN" altLang="en-US" sz="1800" kern="0" dirty="0" smtClean="0">
                          <a:solidFill>
                            <a:srgbClr val="000000"/>
                          </a:solidFill>
                          <a:latin typeface="Times New Roman" panose="02020603050405020304" pitchFamily="65" charset="-122"/>
                          <a:ea typeface="华文细黑" panose="02010600040101010101" pitchFamily="65" charset="-122"/>
                        </a:rPr>
                        <a:t>周期性</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典型物质</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单晶硅</a:t>
                      </a:r>
                      <a:r>
                        <a:rPr lang="zh-CN" altLang="en-US" sz="1800" kern="0" dirty="0" smtClean="0">
                          <a:solidFill>
                            <a:srgbClr val="000000"/>
                          </a:solidFill>
                          <a:latin typeface="Times New Roman" panose="02020603050405020304" pitchFamily="65" charset="-122"/>
                          <a:ea typeface="华文细黑" panose="02010600040101010101" pitchFamily="65" charset="-122"/>
                        </a:rPr>
                        <a:t>、单晶</a:t>
                      </a:r>
                      <a:r>
                        <a:rPr lang="zh-CN" altLang="en-US" sz="1800" kern="0" dirty="0" smtClean="0">
                          <a:solidFill>
                            <a:srgbClr val="000000"/>
                          </a:solidFill>
                          <a:latin typeface="Times New Roman" panose="02020603050405020304" pitchFamily="65" charset="-122"/>
                          <a:ea typeface="华文细黑" panose="02010600040101010101" pitchFamily="65" charset="-122"/>
                        </a:rPr>
                        <a:t>锗</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蔗糖块、铜</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1800" kern="0" dirty="0" smtClean="0">
                          <a:solidFill>
                            <a:srgbClr val="000000"/>
                          </a:solidFill>
                          <a:latin typeface="Times New Roman" panose="02020603050405020304" pitchFamily="65" charset="-122"/>
                          <a:ea typeface="华文细黑" panose="02010600040101010101" pitchFamily="65" charset="-122"/>
                        </a:rPr>
                        <a:t>玻璃、</a:t>
                      </a:r>
                      <a:r>
                        <a:rPr lang="zh-CN" altLang="en-US" sz="1800" kern="0" dirty="0" smtClean="0">
                          <a:solidFill>
                            <a:srgbClr val="000000"/>
                          </a:solidFill>
                          <a:latin typeface="Times New Roman" panose="02020603050405020304" pitchFamily="65" charset="-122"/>
                          <a:ea typeface="华文细黑" panose="02010600040101010101" pitchFamily="65" charset="-122"/>
                        </a:rPr>
                        <a:t>蜂蜡</a:t>
                      </a:r>
                      <a:r>
                        <a:rPr lang="zh-CN" altLang="en-US" sz="1800" kern="0" dirty="0" smtClean="0">
                          <a:solidFill>
                            <a:srgbClr val="000000"/>
                          </a:solidFill>
                          <a:latin typeface="Times New Roman" panose="02020603050405020304" pitchFamily="65" charset="-122"/>
                          <a:ea typeface="华文细黑" panose="02010600040101010101" pitchFamily="65" charset="-122"/>
                        </a:rPr>
                        <a:t>、松香</a:t>
                      </a:r>
                      <a:endParaRPr lang="zh-CN" altLang="en-US" sz="180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二、液体</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1.液体的表面张力</a:t>
            </a:r>
            <a:endParaRPr lang="zh-CN" altLang="en-US" b="1" dirty="0"/>
          </a:p>
        </p:txBody>
      </p:sp>
      <p:graphicFrame>
        <p:nvGraphicFramePr>
          <p:cNvPr id="3" name="表格 2"/>
          <p:cNvGraphicFramePr>
            <a:graphicFrameLocks noGrp="1"/>
          </p:cNvGraphicFramePr>
          <p:nvPr/>
        </p:nvGraphicFramePr>
        <p:xfrm>
          <a:off x="468000" y="1876421"/>
          <a:ext cx="11268000" cy="4136136"/>
        </p:xfrm>
        <a:graphic>
          <a:graphicData uri="http://schemas.openxmlformats.org/drawingml/2006/table">
            <a:tbl>
              <a:tblPr/>
              <a:tblGrid>
                <a:gridCol w="1655654"/>
                <a:gridCol w="9612346"/>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使液体表面绷紧的力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形成原因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表面层中分子间的距离比液体内部分子间的</a:t>
                      </a:r>
                      <a:r>
                        <a:rPr lang="zh-CN" altLang="en-US" sz="2010" kern="0" dirty="0" smtClean="0">
                          <a:solidFill>
                            <a:srgbClr val="000000"/>
                          </a:solidFill>
                          <a:latin typeface="Times New Roman" panose="02020603050405020304" pitchFamily="65" charset="-122"/>
                          <a:ea typeface="华文细黑" panose="02010600040101010101" pitchFamily="65" charset="-122"/>
                        </a:rPr>
                        <a:t>距离大</a:t>
                      </a:r>
                      <a:r>
                        <a:rPr lang="zh-CN" altLang="en-US" sz="2010" kern="0" dirty="0" smtClean="0">
                          <a:solidFill>
                            <a:srgbClr val="000000"/>
                          </a:solidFill>
                          <a:latin typeface="Times New Roman" panose="02020603050405020304" pitchFamily="65" charset="-122"/>
                          <a:ea typeface="华文细黑" panose="02010600040101010101" pitchFamily="65" charset="-122"/>
                        </a:rPr>
                        <a:t>,分子间的作用力表现为引力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和液面相切,垂直于液面上的各条分界线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6430" kern="0" spc="16817" dirty="0" smtClean="0">
                          <a:solidFill>
                            <a:srgbClr val="000000"/>
                          </a:solidFill>
                          <a:latin typeface="Times New Roman" panose="02020603050405020304" pitchFamily="65" charset="-122"/>
                          <a:ea typeface="华文细黑" panose="02010600040101010101" pitchFamily="65" charset="-122"/>
                        </a:rPr>
                        <a:t> </a:t>
                      </a:r>
                      <a:endParaRPr lang="zh-CN" altLang="en-US" sz="6430" kern="0" spc="16817"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作用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u="sng" kern="0" dirty="0" smtClean="0">
                          <a:solidFill>
                            <a:srgbClr val="000000"/>
                          </a:solidFill>
                          <a:latin typeface="Times New Roman" panose="02020603050405020304" pitchFamily="65" charset="-122"/>
                          <a:ea typeface="华文细黑" panose="02010600040101010101" pitchFamily="65" charset="-122"/>
                        </a:rPr>
                        <a:t>使液体表面具有收缩的趋势,使液体表面积趋于</a:t>
                      </a:r>
                      <a:r>
                        <a:rPr lang="zh-CN" altLang="en-US" sz="2010" u="sng" kern="0" dirty="0" smtClean="0">
                          <a:solidFill>
                            <a:srgbClr val="000000"/>
                          </a:solidFill>
                          <a:latin typeface="Times New Roman" panose="02020603050405020304" pitchFamily="65" charset="-122"/>
                          <a:ea typeface="华文细黑" panose="02010600040101010101" pitchFamily="65" charset="-122"/>
                        </a:rPr>
                        <a:t>最小</a:t>
                      </a:r>
                      <a:r>
                        <a:rPr lang="zh-CN" altLang="en-US" sz="2010" u="sng" kern="0" dirty="0" smtClean="0">
                          <a:solidFill>
                            <a:srgbClr val="000000"/>
                          </a:solidFill>
                          <a:latin typeface="Times New Roman" panose="02020603050405020304" pitchFamily="65" charset="-122"/>
                          <a:ea typeface="华文细黑" panose="02010600040101010101" pitchFamily="65" charset="-122"/>
                        </a:rPr>
                        <a:t>(在体积相同的条件下,球体的表面积最小)</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10.jpeg"/>
          <p:cNvPicPr>
            <a:picLocks noChangeAspect="1"/>
          </p:cNvPicPr>
          <p:nvPr/>
        </p:nvPicPr>
        <p:blipFill>
          <a:blip r:embed="rId1" cstate="print"/>
          <a:stretch>
            <a:fillRect/>
          </a:stretch>
        </p:blipFill>
        <p:spPr>
          <a:xfrm>
            <a:off x="7236222" y="3172593"/>
            <a:ext cx="1993776" cy="126701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691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2.浸润和不浸润</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(1)浸润:一种液体会润湿某种固体并附着在固体的表面上,这种现象叫作浸润。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(2)不浸润:一种液体不会润湿某种固体,也就不会附着在这种固体的表面,这种现象叫</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作不浸润。</a:t>
            </a:r>
            <a:endParaRPr lang="zh-CN" altLang="en-US" dirty="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知识拓展</a:t>
            </a:r>
            <a:r>
              <a:rPr lang="zh-CN" altLang="en-US" sz="2410" kern="0" dirty="0" smtClean="0">
                <a:solidFill>
                  <a:srgbClr val="000000"/>
                </a:solidFill>
                <a:latin typeface="Times New Roman" panose="02020603050405020304" pitchFamily="65" charset="-122"/>
                <a:ea typeface="华文细黑" panose="02010600040101010101" pitchFamily="65" charset="-122"/>
              </a:rPr>
              <a:t>　浸润与不浸润产生的原因</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楷体" panose="02010609060101010101" pitchFamily="49" charset="-122"/>
                <a:ea typeface="楷体" panose="02010609060101010101" pitchFamily="49" charset="-122"/>
              </a:rPr>
              <a:t>(1)附着层内的液体分子比液体内部密集,故分子间作用力为斥力,附着层有扩展的趋</a:t>
            </a:r>
            <a:br>
              <a:rPr dirty="0">
                <a:latin typeface="楷体" panose="02010609060101010101" pitchFamily="49" charset="-122"/>
                <a:ea typeface="楷体" panose="02010609060101010101" pitchFamily="49" charset="-122"/>
              </a:rPr>
            </a:br>
            <a:r>
              <a:rPr lang="zh-CN" altLang="en-US" sz="2410" kern="0" dirty="0" smtClean="0">
                <a:solidFill>
                  <a:srgbClr val="000000"/>
                </a:solidFill>
                <a:latin typeface="楷体" panose="02010609060101010101" pitchFamily="49" charset="-122"/>
                <a:ea typeface="楷体" panose="02010609060101010101" pitchFamily="49" charset="-122"/>
              </a:rPr>
              <a:t>势,故形成浸润现象。</a:t>
            </a:r>
            <a:endParaRPr lang="zh-CN" altLang="en-US" dirty="0">
              <a:latin typeface="楷体" panose="02010609060101010101" pitchFamily="49" charset="-122"/>
              <a:ea typeface="楷体" panose="02010609060101010101" pitchFamily="49" charset="-122"/>
            </a:endParaRPr>
          </a:p>
          <a:p>
            <a:pPr marL="0" indent="0" eaLnBrk="0" latinLnBrk="1" hangingPunct="0">
              <a:lnSpc>
                <a:spcPct val="150000"/>
              </a:lnSpc>
              <a:spcBef>
                <a:spcPts val="145"/>
              </a:spcBef>
              <a:buNone/>
            </a:pPr>
            <a:r>
              <a:rPr lang="zh-CN" altLang="en-US" sz="2410" kern="0" dirty="0" smtClean="0">
                <a:solidFill>
                  <a:srgbClr val="000000"/>
                </a:solidFill>
                <a:latin typeface="楷体" panose="02010609060101010101" pitchFamily="49" charset="-122"/>
                <a:ea typeface="楷体" panose="02010609060101010101" pitchFamily="49" charset="-122"/>
              </a:rPr>
              <a:t>(2)附着层内的液体分子比液体内部稀疏,故分子间作用力为引力,附着层有收缩的趋</a:t>
            </a:r>
            <a:br>
              <a:rPr dirty="0">
                <a:latin typeface="楷体" panose="02010609060101010101" pitchFamily="49" charset="-122"/>
                <a:ea typeface="楷体" panose="02010609060101010101" pitchFamily="49" charset="-122"/>
              </a:rPr>
            </a:br>
            <a:r>
              <a:rPr lang="zh-CN" altLang="en-US" sz="2410" kern="0" dirty="0" smtClean="0">
                <a:solidFill>
                  <a:srgbClr val="000000"/>
                </a:solidFill>
                <a:latin typeface="楷体" panose="02010609060101010101" pitchFamily="49" charset="-122"/>
                <a:ea typeface="楷体" panose="02010609060101010101" pitchFamily="49" charset="-122"/>
              </a:rPr>
              <a:t>势,故形成不浸润现象。</a:t>
            </a:r>
            <a:endParaRPr lang="zh-CN" altLang="en-US"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124125"/>
            <a:ext cx="6172034"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分子动理论　内能　固体和液体</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4692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(3)毛细现象</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定义:浸润液体在细管中上升的现象,以及不浸润液体在细管中下降的现象,称为毛细</a:t>
            </a: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现象(如图所示)。</a:t>
            </a:r>
            <a:endParaRPr lang="zh-CN" altLang="en-US"/>
          </a:p>
          <a:p>
            <a:pPr marL="0" indent="0" eaLnBrk="0" latinLnBrk="1" hangingPunct="0">
              <a:lnSpc>
                <a:spcPct val="150000"/>
              </a:lnSpc>
              <a:spcBef>
                <a:spcPts val="145"/>
              </a:spcBef>
              <a:buNone/>
            </a:pPr>
            <a:r>
              <a:rPr lang="zh-CN" altLang="en-US" sz="10825" kern="0" spc="16247"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308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特点:</a:t>
            </a:r>
            <a:r>
              <a:rPr lang="zh-CN" altLang="en-US" sz="2410" u="sng" kern="0" dirty="0" smtClean="0">
                <a:solidFill>
                  <a:srgbClr val="000000"/>
                </a:solidFill>
                <a:latin typeface="Times New Roman" panose="02020603050405020304" pitchFamily="65" charset="-122"/>
                <a:ea typeface="华文细黑" panose="02010600040101010101" pitchFamily="65" charset="-122"/>
              </a:rPr>
              <a:t>细管内径越小,毛细现象越明显</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a:p>
        </p:txBody>
      </p:sp>
      <p:pic>
        <p:nvPicPr>
          <p:cNvPr id="3" name="图片 3" descr="textimage11.jpeg"/>
          <p:cNvPicPr>
            <a:picLocks noChangeAspect="1"/>
          </p:cNvPicPr>
          <p:nvPr/>
        </p:nvPicPr>
        <p:blipFill>
          <a:blip r:embed="rId1" cstate="print"/>
          <a:stretch>
            <a:fillRect/>
          </a:stretch>
        </p:blipFill>
        <p:spPr>
          <a:xfrm>
            <a:off x="4355902" y="2412157"/>
            <a:ext cx="3132075" cy="265488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912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3.液晶</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(1)液晶的物理性质:具有液体的流动性;具有晶体的光学各向异性。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(2)液晶的微观结构:从某个方向上看,其分子排列比较整齐,但从另一方向看,分子的排</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列是杂乱无章的。</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9479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ea typeface="微软雅黑" panose="020B0503020204020204" pitchFamily="34" charset="-122"/>
              </a:rPr>
              <a:t>即练即清</a:t>
            </a:r>
            <a:endParaRPr lang="zh-CN" altLang="en-US" sz="2800" b="1" dirty="0" smtClean="0">
              <a:ea typeface="微软雅黑" panose="020B0503020204020204" pitchFamily="34" charset="-122"/>
            </a:endParaRPr>
          </a:p>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正确的打√</a:t>
            </a:r>
            <a:r>
              <a:rPr lang="en-US" altLang="zh-CN"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sz="2800" b="1"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将一块晶体敲碎后</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得到的小颗粒是非晶体。</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在合适条件下</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某些晶体可以转化为非晶体</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某些非晶体也可以转化为晶体。</a:t>
            </a:r>
            <a:r>
              <a:rPr lang="en-US" altLang="zh-CN" sz="2410" kern="0" dirty="0" smtClean="0">
                <a:solidFill>
                  <a:srgbClr val="000000"/>
                </a:solidFill>
                <a:latin typeface="Times New Roman" panose="02020603050405020304" pitchFamily="65" charset="-122"/>
                <a:ea typeface="华文细黑" panose="02010600040101010101" pitchFamily="65" charset="-122"/>
              </a:rPr>
              <a:t>(        )</a:t>
            </a:r>
            <a:endParaRPr lang="zh-CN" altLang="en-US" sz="2800"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天然石英表现为各向异性</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是由于该物质的微粒在空间的排列不规则。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水在涂有油脂的玻璃板上能形成水珠</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而在干净的玻璃板上却不能</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这是因为油脂使</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水的表面张力增大。</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在毛细现象中</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毛细管中的液面有的升高</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有的降低</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这与液体的种类和毛细管的材</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质</a:t>
            </a:r>
            <a:r>
              <a:rPr lang="zh-CN" altLang="en-US" sz="2410" kern="0" dirty="0" smtClean="0">
                <a:solidFill>
                  <a:srgbClr val="000000"/>
                </a:solidFill>
                <a:latin typeface="Times New Roman" panose="02020603050405020304" pitchFamily="65" charset="-122"/>
                <a:ea typeface="华文细黑" panose="02010600040101010101" pitchFamily="65" charset="-122"/>
              </a:rPr>
              <a:t>有关。    </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3" name="文本框 5"/>
          <p:cNvSpPr txBox="1"/>
          <p:nvPr/>
        </p:nvSpPr>
        <p:spPr>
          <a:xfrm>
            <a:off x="6876182" y="1908101"/>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962407" y="2431976"/>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7" name="文本框 5"/>
          <p:cNvSpPr txBox="1"/>
          <p:nvPr/>
        </p:nvSpPr>
        <p:spPr>
          <a:xfrm>
            <a:off x="10571882" y="2974901"/>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8" name="文本框 5"/>
          <p:cNvSpPr txBox="1"/>
          <p:nvPr/>
        </p:nvSpPr>
        <p:spPr>
          <a:xfrm>
            <a:off x="3780557" y="4108376"/>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9" name="文本框 5"/>
          <p:cNvSpPr txBox="1"/>
          <p:nvPr/>
        </p:nvSpPr>
        <p:spPr>
          <a:xfrm>
            <a:off x="2513732" y="5222801"/>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2504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(原创)</a:t>
            </a:r>
            <a:r>
              <a:rPr lang="zh-CN" altLang="en-US" sz="2410" kern="0" dirty="0" smtClean="0">
                <a:solidFill>
                  <a:srgbClr val="000000"/>
                </a:solidFill>
                <a:latin typeface="Times New Roman" panose="02020603050405020304" pitchFamily="65" charset="-122"/>
                <a:ea typeface="华文细黑" panose="02010600040101010101" pitchFamily="65" charset="-122"/>
              </a:rPr>
              <a:t>下列几幅图对应的说法中正确的是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6845" kern="0" spc="485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6175" kern="0" spc="305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5280" kern="0" spc="86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5915" kern="0" spc="5635"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5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A.图甲是玻璃管插入某液体中的情形,表明该液体能够浸润玻璃</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B.图乙中玻璃管锋利的断口在烧熔后变钝,原因是玻璃是非晶体,加热后变成晶体</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C.丙图中说明液晶不是晶体,因此它不具有光学各向异性的特点</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D.图丁中水黾静止在水面上,是浮力作用的结果</a:t>
            </a:r>
            <a:endParaRPr lang="zh-CN" altLang="en-US" dirty="0"/>
          </a:p>
        </p:txBody>
      </p:sp>
      <p:grpSp>
        <p:nvGrpSpPr>
          <p:cNvPr id="7" name="组合 6"/>
          <p:cNvGrpSpPr/>
          <p:nvPr/>
        </p:nvGrpSpPr>
        <p:grpSpPr>
          <a:xfrm>
            <a:off x="2699718" y="1260029"/>
            <a:ext cx="5823374" cy="1752599"/>
            <a:chOff x="468000" y="1936911"/>
            <a:chExt cx="5823374" cy="1752599"/>
          </a:xfrm>
        </p:grpSpPr>
        <p:pic>
          <p:nvPicPr>
            <p:cNvPr id="3" name="图片 3" descr="textimage12.jpeg"/>
            <p:cNvPicPr>
              <a:picLocks noChangeAspect="1"/>
            </p:cNvPicPr>
            <p:nvPr/>
          </p:nvPicPr>
          <p:blipFill>
            <a:blip r:embed="rId1" cstate="print"/>
            <a:stretch>
              <a:fillRect/>
            </a:stretch>
          </p:blipFill>
          <p:spPr>
            <a:xfrm>
              <a:off x="468000" y="1936911"/>
              <a:ext cx="1485899" cy="1752599"/>
            </a:xfrm>
            <a:prstGeom prst="rect">
              <a:avLst/>
            </a:prstGeom>
          </p:spPr>
        </p:pic>
        <p:pic>
          <p:nvPicPr>
            <p:cNvPr id="4" name="图片 4" descr="textimage13.jpeg"/>
            <p:cNvPicPr>
              <a:picLocks noChangeAspect="1"/>
            </p:cNvPicPr>
            <p:nvPr/>
          </p:nvPicPr>
          <p:blipFill>
            <a:blip r:embed="rId2" cstate="print"/>
            <a:stretch>
              <a:fillRect/>
            </a:stretch>
          </p:blipFill>
          <p:spPr>
            <a:xfrm>
              <a:off x="2259899" y="2022637"/>
              <a:ext cx="1171575" cy="1581150"/>
            </a:xfrm>
            <a:prstGeom prst="rect">
              <a:avLst/>
            </a:prstGeom>
          </p:spPr>
        </p:pic>
        <p:pic>
          <p:nvPicPr>
            <p:cNvPr id="5" name="图片 5" descr="textimage14.jpeg"/>
            <p:cNvPicPr>
              <a:picLocks noChangeAspect="1"/>
            </p:cNvPicPr>
            <p:nvPr/>
          </p:nvPicPr>
          <p:blipFill>
            <a:blip r:embed="rId3" cstate="print"/>
            <a:stretch>
              <a:fillRect/>
            </a:stretch>
          </p:blipFill>
          <p:spPr>
            <a:xfrm>
              <a:off x="3737475" y="2136937"/>
              <a:ext cx="781049" cy="1352549"/>
            </a:xfrm>
            <a:prstGeom prst="rect">
              <a:avLst/>
            </a:prstGeom>
          </p:spPr>
        </p:pic>
        <p:pic>
          <p:nvPicPr>
            <p:cNvPr id="6" name="图片 6" descr="textimage15.jpeg"/>
            <p:cNvPicPr>
              <a:picLocks noChangeAspect="1"/>
            </p:cNvPicPr>
            <p:nvPr/>
          </p:nvPicPr>
          <p:blipFill>
            <a:blip r:embed="rId4" cstate="print"/>
            <a:stretch>
              <a:fillRect/>
            </a:stretch>
          </p:blipFill>
          <p:spPr>
            <a:xfrm>
              <a:off x="4824524" y="2055974"/>
              <a:ext cx="1466850" cy="1514475"/>
            </a:xfrm>
            <a:prstGeom prst="rect">
              <a:avLst/>
            </a:prstGeom>
          </p:spPr>
        </p:pic>
      </p:grpSp>
      <p:sp>
        <p:nvSpPr>
          <p:cNvPr id="8" name="文本框 8"/>
          <p:cNvSpPr txBox="1"/>
          <p:nvPr/>
        </p:nvSpPr>
        <p:spPr>
          <a:xfrm>
            <a:off x="7524254" y="755973"/>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液体在管中上升,说明该液体能够浸润玻璃,</a:t>
            </a:r>
            <a:r>
              <a:rPr lang="zh-CN" altLang="en-US" sz="2410" kern="0" dirty="0" smtClean="0">
                <a:solidFill>
                  <a:srgbClr val="C0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;玻璃为非晶体,熔化再凝</a:t>
            </a:r>
            <a:br>
              <a:rPr dirty="0"/>
            </a:br>
            <a:r>
              <a:rPr lang="zh-CN" altLang="en-US" sz="2410" kern="0" dirty="0" smtClean="0">
                <a:solidFill>
                  <a:srgbClr val="000000"/>
                </a:solidFill>
                <a:latin typeface="Times New Roman" panose="02020603050405020304" pitchFamily="65" charset="-122"/>
                <a:ea typeface="楷体_GB2312" pitchFamily="65" charset="-122"/>
              </a:rPr>
              <a:t>固仍为非晶体,是熔化后液体的表面张力使玻璃管变钝,</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;液晶具有光学各向异性,</a:t>
            </a:r>
            <a:br>
              <a:rPr dirty="0"/>
            </a:br>
            <a:r>
              <a:rPr lang="zh-CN" altLang="en-US" sz="2410" kern="0" dirty="0" smtClean="0">
                <a:solidFill>
                  <a:srgbClr val="000000"/>
                </a:solidFill>
                <a:latin typeface="Times New Roman" panose="02020603050405020304" pitchFamily="65" charset="-122"/>
                <a:ea typeface="楷体_GB2312" pitchFamily="65" charset="-122"/>
              </a:rPr>
              <a:t>可以制成液晶显示器,</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;图丁中水黾静止在水面上,是液体表面张力作用的结果,</a:t>
            </a:r>
            <a:r>
              <a:rPr lang="zh-CN" altLang="en-US" sz="2410" kern="0" dirty="0" smtClean="0">
                <a:solidFill>
                  <a:srgbClr val="C00000"/>
                </a:solidFill>
                <a:latin typeface="Times New Roman" panose="02020603050405020304" pitchFamily="65" charset="-122"/>
                <a:ea typeface="楷体_GB2312" pitchFamily="65" charset="-122"/>
              </a:rPr>
              <a:t>D</a:t>
            </a:r>
            <a:br>
              <a:rPr dirty="0"/>
            </a:br>
            <a:r>
              <a:rPr lang="zh-CN" altLang="en-US" sz="2410" kern="0" dirty="0" smtClean="0">
                <a:solidFill>
                  <a:srgbClr val="C00000"/>
                </a:solidFill>
                <a:latin typeface="Times New Roman" panose="02020603050405020304" pitchFamily="65" charset="-122"/>
                <a:ea typeface="楷体_GB2312" pitchFamily="65" charset="-122"/>
              </a:rPr>
              <a:t>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838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(1)凡是具有确定熔点的物体必定是晶体,反之,必是非晶体。</a:t>
            </a:r>
            <a:endParaRPr lang="zh-CN" altLang="en-US" dirty="0"/>
          </a:p>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(2)单晶体具有各向异性,但不是在各种物理性质上都表现出各向异性。</a:t>
            </a:r>
            <a:endParaRPr lang="zh-CN" altLang="en-US" dirty="0"/>
          </a:p>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(3)晶体和非晶体在一定条件下可以相互转化</a:t>
            </a:r>
            <a:r>
              <a:rPr lang="zh-CN" altLang="en-US" sz="2410" kern="0" dirty="0" smtClean="0">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465115"/>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气体的性质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22697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气体压强</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1.产生原因:</a:t>
            </a:r>
            <a:r>
              <a:rPr lang="zh-CN" altLang="en-US" sz="2410" kern="0" dirty="0" smtClean="0">
                <a:solidFill>
                  <a:srgbClr val="000000"/>
                </a:solidFill>
                <a:latin typeface="Times New Roman" panose="02020603050405020304" pitchFamily="65" charset="-122"/>
                <a:ea typeface="华文细黑" panose="02010600040101010101" pitchFamily="65" charset="-122"/>
              </a:rPr>
              <a:t>气体中大量分子做无规则运动时对器壁频繁碰撞而形成</a:t>
            </a:r>
            <a:r>
              <a:rPr lang="zh-CN" altLang="en-US" sz="2410" u="sng" kern="0" dirty="0" smtClean="0">
                <a:solidFill>
                  <a:srgbClr val="000000"/>
                </a:solidFill>
                <a:latin typeface="Times New Roman" panose="02020603050405020304" pitchFamily="65" charset="-122"/>
                <a:ea typeface="华文细黑" panose="02010600040101010101" pitchFamily="65" charset="-122"/>
              </a:rPr>
              <a:t>对器壁各处均</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匀、持续的压力</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2.决定因素(一定质量的某种理想气体)</a:t>
            </a:r>
            <a:endParaRPr lang="zh-CN" altLang="en-US" b="1" dirty="0"/>
          </a:p>
        </p:txBody>
      </p:sp>
      <p:pic>
        <p:nvPicPr>
          <p:cNvPr id="3" name="图片 3" descr="textimage16.jpeg"/>
          <p:cNvPicPr>
            <a:picLocks noChangeAspect="1"/>
          </p:cNvPicPr>
          <p:nvPr/>
        </p:nvPicPr>
        <p:blipFill>
          <a:blip r:embed="rId1" cstate="print"/>
          <a:stretch>
            <a:fillRect/>
          </a:stretch>
        </p:blipFill>
        <p:spPr>
          <a:xfrm>
            <a:off x="3923854" y="2826097"/>
            <a:ext cx="4105275" cy="376237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879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(1)气体对容器壁有压强是大量气体分子对容器壁频繁碰撞的结果。</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(2)气体对器壁的压强是由气体的重力产生的。</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(3)一定质量的理想气体体积不变时,温度越高,单位时间内容器壁单位面积受到气体分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子撞击的次数越多。</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3" name="文本框 5"/>
          <p:cNvSpPr txBox="1"/>
          <p:nvPr/>
        </p:nvSpPr>
        <p:spPr>
          <a:xfrm>
            <a:off x="9900518" y="1836093"/>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4" name="文本框 5"/>
          <p:cNvSpPr txBox="1"/>
          <p:nvPr/>
        </p:nvSpPr>
        <p:spPr>
          <a:xfrm>
            <a:off x="7166843" y="2445693"/>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5" name="文本框 5"/>
          <p:cNvSpPr txBox="1"/>
          <p:nvPr/>
        </p:nvSpPr>
        <p:spPr>
          <a:xfrm>
            <a:off x="3718793" y="3550593"/>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气体实验定律　理想气体状态方程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1.气体实验定律</a:t>
            </a:r>
            <a:endParaRPr lang="zh-CN" altLang="en-US" b="1" dirty="0"/>
          </a:p>
        </p:txBody>
      </p:sp>
      <p:graphicFrame>
        <p:nvGraphicFramePr>
          <p:cNvPr id="3" name="表格 2"/>
          <p:cNvGraphicFramePr>
            <a:graphicFrameLocks noGrp="1"/>
          </p:cNvGraphicFramePr>
          <p:nvPr/>
        </p:nvGraphicFramePr>
        <p:xfrm>
          <a:off x="468000" y="1995335"/>
          <a:ext cx="11268000" cy="3634400"/>
        </p:xfrm>
        <a:graphic>
          <a:graphicData uri="http://schemas.openxmlformats.org/drawingml/2006/table">
            <a:tbl>
              <a:tblPr/>
              <a:tblGrid>
                <a:gridCol w="2817000"/>
                <a:gridCol w="2817000"/>
                <a:gridCol w="2817000"/>
                <a:gridCol w="2817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玻意耳定律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查理定律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盖-吕萨克定律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153957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内容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一定质量的某种气体,在</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温度不变的情况下,压强</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与体积成反比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一定质量的某种气体,在</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体积不变的情况下,压强</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与热力学温度成正比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一定质量的某种气体,在</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压强不变的情况下,其体</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积与热力学温度成正比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48563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表达式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p</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=p</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305"/>
                        </a:spcBef>
                      </a:pPr>
                      <a:r>
                        <a:rPr lang="zh-CN" altLang="en-US" sz="2790" kern="0" spc="-68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90" kern="0" spc="-538" dirty="0" smtClean="0">
                          <a:solidFill>
                            <a:srgbClr val="000000"/>
                          </a:solidFill>
                          <a:latin typeface="Times New Roman" panose="02020603050405020304" pitchFamily="65" charset="-122"/>
                          <a:ea typeface="华文细黑" panose="02010600040101010101" pitchFamily="65" charset="-122"/>
                        </a:rPr>
                        <a:t> </a:t>
                      </a:r>
                      <a:endParaRPr lang="zh-CN" altLang="en-US" sz="2790" kern="0" spc="-538"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05"/>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p=</a:t>
                      </a:r>
                      <a:r>
                        <a:rPr lang="zh-CN" altLang="en-US" sz="2790" kern="0" spc="-688"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305"/>
                        </a:spcBef>
                      </a:pPr>
                      <a:r>
                        <a:rPr lang="zh-CN" altLang="en-US" sz="2790" kern="0" spc="-53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90" kern="0" spc="-313" dirty="0" smtClean="0">
                          <a:solidFill>
                            <a:srgbClr val="000000"/>
                          </a:solidFill>
                          <a:latin typeface="Times New Roman" panose="02020603050405020304" pitchFamily="65" charset="-122"/>
                          <a:ea typeface="华文细黑" panose="02010600040101010101" pitchFamily="65" charset="-122"/>
                        </a:rPr>
                        <a:t> </a:t>
                      </a:r>
                      <a:endParaRPr lang="zh-CN" altLang="en-US" sz="2790" kern="0" spc="-313"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05"/>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2790" kern="0" spc="-538"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6174000" y="4367436"/>
          <a:ext cx="266699" cy="609599"/>
        </p:xfrm>
        <a:graphic>
          <a:graphicData uri="http://schemas.openxmlformats.org/presentationml/2006/ole">
            <mc:AlternateContent xmlns:mc="http://schemas.openxmlformats.org/markup-compatibility/2006">
              <mc:Choice xmlns:v="urn:schemas-microsoft-com:vml" Requires="v">
                <p:oleObj spid="_x0000_s3073" name="Equation" r:id="rId1" imgW="7010400" imgH="16154400" progId="Equation.DSMT4">
                  <p:embed/>
                </p:oleObj>
              </mc:Choice>
              <mc:Fallback>
                <p:oleObj name="Equation" r:id="rId1" imgW="7010400" imgH="16154400" progId="Equation.DSMT4">
                  <p:embed/>
                  <p:pic>
                    <p:nvPicPr>
                      <p:cNvPr id="0" name="图片 3072"/>
                      <p:cNvPicPr>
                        <a:picLocks noChangeAspect="1"/>
                      </p:cNvPicPr>
                      <p:nvPr/>
                    </p:nvPicPr>
                    <p:blipFill>
                      <a:blip r:embed="rId2"/>
                      <a:stretch>
                        <a:fillRect/>
                      </a:stretch>
                    </p:blipFill>
                    <p:spPr>
                      <a:xfrm>
                        <a:off x="6174000" y="4367436"/>
                        <a:ext cx="266699" cy="6095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584849" y="4367436"/>
          <a:ext cx="285750" cy="609600"/>
        </p:xfrm>
        <a:graphic>
          <a:graphicData uri="http://schemas.openxmlformats.org/presentationml/2006/ole">
            <mc:AlternateContent xmlns:mc="http://schemas.openxmlformats.org/markup-compatibility/2006">
              <mc:Choice xmlns:v="urn:schemas-microsoft-com:vml" Requires="v">
                <p:oleObj spid="_x0000_s3074" name="Equation" r:id="rId3" imgW="7620000" imgH="16154400" progId="Equation.DSMT4">
                  <p:embed/>
                </p:oleObj>
              </mc:Choice>
              <mc:Fallback>
                <p:oleObj name="Equation" r:id="rId3" imgW="7620000" imgH="16154400" progId="Equation.DSMT4">
                  <p:embed/>
                  <p:pic>
                    <p:nvPicPr>
                      <p:cNvPr id="0" name="图片 3073"/>
                      <p:cNvPicPr>
                        <a:picLocks noChangeAspect="1"/>
                      </p:cNvPicPr>
                      <p:nvPr/>
                    </p:nvPicPr>
                    <p:blipFill>
                      <a:blip r:embed="rId4"/>
                      <a:stretch>
                        <a:fillRect/>
                      </a:stretch>
                    </p:blipFill>
                    <p:spPr>
                      <a:xfrm>
                        <a:off x="6584849" y="4367436"/>
                        <a:ext cx="285750" cy="6096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610317" y="5042917"/>
          <a:ext cx="266699" cy="609600"/>
        </p:xfrm>
        <a:graphic>
          <a:graphicData uri="http://schemas.openxmlformats.org/presentationml/2006/ole">
            <mc:AlternateContent xmlns:mc="http://schemas.openxmlformats.org/markup-compatibility/2006">
              <mc:Choice xmlns:v="urn:schemas-microsoft-com:vml" Requires="v">
                <p:oleObj spid="_x0000_s3075" name="Equation" r:id="rId5" imgW="7010400" imgH="16154400" progId="Equation.DSMT4">
                  <p:embed/>
                </p:oleObj>
              </mc:Choice>
              <mc:Fallback>
                <p:oleObj name="Equation" r:id="rId5" imgW="7010400" imgH="16154400" progId="Equation.DSMT4">
                  <p:embed/>
                  <p:pic>
                    <p:nvPicPr>
                      <p:cNvPr id="0" name="图片 3074"/>
                      <p:cNvPicPr>
                        <a:picLocks noChangeAspect="1"/>
                      </p:cNvPicPr>
                      <p:nvPr/>
                    </p:nvPicPr>
                    <p:blipFill>
                      <a:blip r:embed="rId6"/>
                      <a:stretch>
                        <a:fillRect/>
                      </a:stretch>
                    </p:blipFill>
                    <p:spPr>
                      <a:xfrm>
                        <a:off x="6610317" y="5042917"/>
                        <a:ext cx="266699" cy="6096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991000" y="4367436"/>
          <a:ext cx="285750" cy="609600"/>
        </p:xfrm>
        <a:graphic>
          <a:graphicData uri="http://schemas.openxmlformats.org/presentationml/2006/ole">
            <mc:AlternateContent xmlns:mc="http://schemas.openxmlformats.org/markup-compatibility/2006">
              <mc:Choice xmlns:v="urn:schemas-microsoft-com:vml" Requires="v">
                <p:oleObj spid="_x0000_s3076" name="Equation" r:id="rId7" imgW="7620000" imgH="16154400" progId="Equation.DSMT4">
                  <p:embed/>
                </p:oleObj>
              </mc:Choice>
              <mc:Fallback>
                <p:oleObj name="Equation" r:id="rId7" imgW="7620000" imgH="16154400" progId="Equation.DSMT4">
                  <p:embed/>
                  <p:pic>
                    <p:nvPicPr>
                      <p:cNvPr id="0" name="图片 3075"/>
                      <p:cNvPicPr>
                        <a:picLocks noChangeAspect="1"/>
                      </p:cNvPicPr>
                      <p:nvPr/>
                    </p:nvPicPr>
                    <p:blipFill>
                      <a:blip r:embed="rId8"/>
                      <a:stretch>
                        <a:fillRect/>
                      </a:stretch>
                    </p:blipFill>
                    <p:spPr>
                      <a:xfrm>
                        <a:off x="8991000" y="4367436"/>
                        <a:ext cx="285750" cy="6096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420899" y="4367436"/>
          <a:ext cx="314324" cy="609599"/>
        </p:xfrm>
        <a:graphic>
          <a:graphicData uri="http://schemas.openxmlformats.org/presentationml/2006/ole">
            <mc:AlternateContent xmlns:mc="http://schemas.openxmlformats.org/markup-compatibility/2006">
              <mc:Choice xmlns:v="urn:schemas-microsoft-com:vml" Requires="v">
                <p:oleObj spid="_x0000_s3077" name="Equation" r:id="rId9" imgW="8229600" imgH="16154400" progId="Equation.DSMT4">
                  <p:embed/>
                </p:oleObj>
              </mc:Choice>
              <mc:Fallback>
                <p:oleObj name="Equation" r:id="rId9" imgW="8229600" imgH="16154400" progId="Equation.DSMT4">
                  <p:embed/>
                  <p:pic>
                    <p:nvPicPr>
                      <p:cNvPr id="0" name="图片 3076"/>
                      <p:cNvPicPr>
                        <a:picLocks noChangeAspect="1"/>
                      </p:cNvPicPr>
                      <p:nvPr/>
                    </p:nvPicPr>
                    <p:blipFill>
                      <a:blip r:embed="rId10"/>
                      <a:stretch>
                        <a:fillRect/>
                      </a:stretch>
                    </p:blipFill>
                    <p:spPr>
                      <a:xfrm>
                        <a:off x="9420899" y="4367436"/>
                        <a:ext cx="314324" cy="6095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484103" y="5042917"/>
          <a:ext cx="285750" cy="609600"/>
        </p:xfrm>
        <a:graphic>
          <a:graphicData uri="http://schemas.openxmlformats.org/presentationml/2006/ole">
            <mc:AlternateContent xmlns:mc="http://schemas.openxmlformats.org/markup-compatibility/2006">
              <mc:Choice xmlns:v="urn:schemas-microsoft-com:vml" Requires="v">
                <p:oleObj spid="_x0000_s3078" name="Equation" r:id="rId11" imgW="7620000" imgH="16154400" progId="Equation.DSMT4">
                  <p:embed/>
                </p:oleObj>
              </mc:Choice>
              <mc:Fallback>
                <p:oleObj name="Equation" r:id="rId11" imgW="7620000" imgH="16154400" progId="Equation.DSMT4">
                  <p:embed/>
                  <p:pic>
                    <p:nvPicPr>
                      <p:cNvPr id="0" name="图片 3077"/>
                      <p:cNvPicPr>
                        <a:picLocks noChangeAspect="1"/>
                      </p:cNvPicPr>
                      <p:nvPr/>
                    </p:nvPicPr>
                    <p:blipFill>
                      <a:blip r:embed="rId12"/>
                      <a:stretch>
                        <a:fillRect/>
                      </a:stretch>
                    </p:blipFill>
                    <p:spPr>
                      <a:xfrm>
                        <a:off x="9484103" y="5042917"/>
                        <a:ext cx="285750" cy="6096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838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分子动理论　内能</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一、物体是由大量分子组成的</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分子直径的数量级为10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-10</a:t>
            </a:r>
            <a:r>
              <a:rPr lang="zh-CN" altLang="en-US" sz="2410" kern="0" dirty="0" smtClean="0">
                <a:solidFill>
                  <a:srgbClr val="000000"/>
                </a:solidFill>
                <a:latin typeface="Times New Roman" panose="02020603050405020304" pitchFamily="65" charset="-122"/>
                <a:ea typeface="华文细黑" panose="02010600040101010101" pitchFamily="65" charset="-122"/>
              </a:rPr>
              <a:t> m,分子质量的数量级为10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-26</a:t>
            </a:r>
            <a:r>
              <a:rPr lang="zh-CN" altLang="en-US" sz="2410" kern="0" dirty="0" smtClean="0">
                <a:solidFill>
                  <a:srgbClr val="000000"/>
                </a:solidFill>
                <a:latin typeface="Times New Roman" panose="02020603050405020304" pitchFamily="65" charset="-122"/>
                <a:ea typeface="华文细黑" panose="02010600040101010101" pitchFamily="65" charset="-122"/>
              </a:rPr>
              <a:t> kg。</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阿伏加德罗常数:1 mol的任何物质中含有</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=6.02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23</a:t>
            </a:r>
            <a:r>
              <a:rPr lang="zh-CN" altLang="en-US" sz="2410" kern="0" dirty="0" smtClean="0">
                <a:solidFill>
                  <a:srgbClr val="000000"/>
                </a:solidFill>
                <a:latin typeface="Times New Roman" panose="02020603050405020304" pitchFamily="65" charset="-122"/>
                <a:ea typeface="华文细黑" panose="02010600040101010101" pitchFamily="65" charset="-122"/>
              </a:rPr>
              <a:t>个分子,</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即阿伏加德罗</a:t>
            </a:r>
            <a:r>
              <a:rPr lang="zh-CN" altLang="en-US" sz="2410" kern="0" dirty="0" smtClean="0">
                <a:solidFill>
                  <a:srgbClr val="000000"/>
                </a:solidFill>
                <a:latin typeface="Times New Roman" panose="02020603050405020304" pitchFamily="65" charset="-122"/>
                <a:ea typeface="华文细黑" panose="02010600040101010101" pitchFamily="65" charset="-122"/>
              </a:rPr>
              <a:t>常数。</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5975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2.理想气体状态方程</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(1)理想气体</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定义:在任何温度、任何压强下都遵从气体实验定律的气体。</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理想气体特点:</a:t>
            </a:r>
            <a:r>
              <a:rPr lang="zh-CN" altLang="en-US" sz="2410" u="sng" kern="0" dirty="0" smtClean="0">
                <a:solidFill>
                  <a:srgbClr val="000000"/>
                </a:solidFill>
                <a:latin typeface="Times New Roman" panose="02020603050405020304" pitchFamily="65" charset="-122"/>
                <a:ea typeface="华文细黑" panose="02010600040101010101" pitchFamily="65" charset="-122"/>
              </a:rPr>
              <a:t>理想气体不计分子间的作用力,即不计分子势能,其内能仅由温度决</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定</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(2)理想气体状态方程:</a:t>
            </a:r>
            <a:r>
              <a:rPr lang="zh-CN" altLang="en-US" sz="3315" kern="0" spc="7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118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或</a:t>
            </a:r>
            <a:r>
              <a:rPr lang="zh-CN" altLang="en-US" sz="3010" kern="0" spc="58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(质量一定的理想气体)。</a:t>
            </a:r>
            <a:endParaRPr lang="zh-CN" altLang="en-US" dirty="0"/>
          </a:p>
        </p:txBody>
      </p:sp>
      <p:graphicFrame>
        <p:nvGraphicFramePr>
          <p:cNvPr id="4" name="对象 3"/>
          <p:cNvGraphicFramePr>
            <a:graphicFrameLocks noChangeAspect="1"/>
          </p:cNvGraphicFramePr>
          <p:nvPr/>
        </p:nvGraphicFramePr>
        <p:xfrm>
          <a:off x="3357817" y="3641519"/>
          <a:ext cx="514349" cy="723899"/>
        </p:xfrm>
        <a:graphic>
          <a:graphicData uri="http://schemas.openxmlformats.org/presentationml/2006/ole">
            <mc:AlternateContent xmlns:mc="http://schemas.openxmlformats.org/markup-compatibility/2006">
              <mc:Choice xmlns:v="urn:schemas-microsoft-com:vml" Requires="v">
                <p:oleObj spid="_x0000_s4097" name="Equation" r:id="rId1" imgW="13716000" imgH="19202400" progId="Equation.DSMT4">
                  <p:embed/>
                </p:oleObj>
              </mc:Choice>
              <mc:Fallback>
                <p:oleObj name="Equation" r:id="rId1" imgW="13716000" imgH="19202400" progId="Equation.DSMT4">
                  <p:embed/>
                  <p:pic>
                    <p:nvPicPr>
                      <p:cNvPr id="0" name="图片 4096"/>
                      <p:cNvPicPr>
                        <a:picLocks noChangeAspect="1"/>
                      </p:cNvPicPr>
                      <p:nvPr/>
                    </p:nvPicPr>
                    <p:blipFill>
                      <a:blip r:embed="rId2"/>
                      <a:stretch>
                        <a:fillRect/>
                      </a:stretch>
                    </p:blipFill>
                    <p:spPr>
                      <a:xfrm>
                        <a:off x="3357817" y="3641519"/>
                        <a:ext cx="514349"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044740" y="3641519"/>
          <a:ext cx="571500" cy="723900"/>
        </p:xfrm>
        <a:graphic>
          <a:graphicData uri="http://schemas.openxmlformats.org/presentationml/2006/ole">
            <mc:AlternateContent xmlns:mc="http://schemas.openxmlformats.org/markup-compatibility/2006">
              <mc:Choice xmlns:v="urn:schemas-microsoft-com:vml" Requires="v">
                <p:oleObj spid="_x0000_s4099" name="Equation" r:id="rId3" imgW="15240000" imgH="19202400" progId="Equation.DSMT4">
                  <p:embed/>
                </p:oleObj>
              </mc:Choice>
              <mc:Fallback>
                <p:oleObj name="Equation" r:id="rId3" imgW="15240000" imgH="19202400" progId="Equation.DSMT4">
                  <p:embed/>
                  <p:pic>
                    <p:nvPicPr>
                      <p:cNvPr id="0" name="图片 4098"/>
                      <p:cNvPicPr>
                        <a:picLocks noChangeAspect="1"/>
                      </p:cNvPicPr>
                      <p:nvPr/>
                    </p:nvPicPr>
                    <p:blipFill>
                      <a:blip r:embed="rId4"/>
                      <a:stretch>
                        <a:fillRect/>
                      </a:stretch>
                    </p:blipFill>
                    <p:spPr>
                      <a:xfrm>
                        <a:off x="4044740" y="3641519"/>
                        <a:ext cx="57150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922240" y="3630245"/>
          <a:ext cx="457199" cy="657224"/>
        </p:xfrm>
        <a:graphic>
          <a:graphicData uri="http://schemas.openxmlformats.org/presentationml/2006/ole">
            <mc:AlternateContent xmlns:mc="http://schemas.openxmlformats.org/markup-compatibility/2006">
              <mc:Choice xmlns:v="urn:schemas-microsoft-com:vml" Requires="v">
                <p:oleObj spid="_x0000_s4100" name="Equation" r:id="rId5" imgW="12192000" imgH="17373600" progId="Equation.DSMT4">
                  <p:embed/>
                </p:oleObj>
              </mc:Choice>
              <mc:Fallback>
                <p:oleObj name="Equation" r:id="rId5" imgW="12192000" imgH="17373600" progId="Equation.DSMT4">
                  <p:embed/>
                  <p:pic>
                    <p:nvPicPr>
                      <p:cNvPr id="0" name="图片 4099"/>
                      <p:cNvPicPr>
                        <a:picLocks noChangeAspect="1"/>
                      </p:cNvPicPr>
                      <p:nvPr/>
                    </p:nvPicPr>
                    <p:blipFill>
                      <a:blip r:embed="rId6"/>
                      <a:stretch>
                        <a:fillRect/>
                      </a:stretch>
                    </p:blipFill>
                    <p:spPr>
                      <a:xfrm>
                        <a:off x="4922240" y="3630245"/>
                        <a:ext cx="457199" cy="657224"/>
                      </a:xfrm>
                      <a:prstGeom prst="rect">
                        <a:avLst/>
                      </a:prstGeom>
                      <a:noFill/>
                      <a:ln w="9525">
                        <a:noFill/>
                      </a:ln>
                    </p:spPr>
                  </p:pic>
                </p:oleObj>
              </mc:Fallback>
            </mc:AlternateContent>
          </a:graphicData>
        </a:graphic>
      </p:graphicFrame>
      <p:sp>
        <p:nvSpPr>
          <p:cNvPr id="7" name="TextBox 2"/>
          <p:cNvSpPr txBox="1"/>
          <p:nvPr/>
        </p:nvSpPr>
        <p:spPr>
          <a:xfrm>
            <a:off x="468000" y="4536432"/>
            <a:ext cx="11831400" cy="12062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理想气体状态方程</a:t>
            </a:r>
            <a:r>
              <a:rPr lang="zh-CN" altLang="en-US" sz="3090" kern="0" spc="5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,式中的</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是与</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无关的常量,它与气体的质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量、种类有关。</a:t>
            </a:r>
            <a:endParaRPr lang="zh-CN" altLang="en-US" dirty="0"/>
          </a:p>
        </p:txBody>
      </p:sp>
      <p:graphicFrame>
        <p:nvGraphicFramePr>
          <p:cNvPr id="8" name="对象 7"/>
          <p:cNvGraphicFramePr>
            <a:graphicFrameLocks noChangeAspect="1"/>
          </p:cNvGraphicFramePr>
          <p:nvPr/>
        </p:nvGraphicFramePr>
        <p:xfrm>
          <a:off x="4446000" y="4644405"/>
          <a:ext cx="457199" cy="657224"/>
        </p:xfrm>
        <a:graphic>
          <a:graphicData uri="http://schemas.openxmlformats.org/presentationml/2006/ole">
            <mc:AlternateContent xmlns:mc="http://schemas.openxmlformats.org/markup-compatibility/2006">
              <mc:Choice xmlns:v="urn:schemas-microsoft-com:vml" Requires="v">
                <p:oleObj spid="_x0000_s4101" name="Equation" r:id="rId7" imgW="12192000" imgH="17373600" progId="Equation.DSMT4">
                  <p:embed/>
                </p:oleObj>
              </mc:Choice>
              <mc:Fallback>
                <p:oleObj name="Equation" r:id="rId7" imgW="12192000" imgH="17373600" progId="Equation.DSMT4">
                  <p:embed/>
                  <p:pic>
                    <p:nvPicPr>
                      <p:cNvPr id="0" name="图片 4100"/>
                      <p:cNvPicPr>
                        <a:picLocks noChangeAspect="1"/>
                      </p:cNvPicPr>
                      <p:nvPr/>
                    </p:nvPicPr>
                    <p:blipFill>
                      <a:blip r:embed="rId8"/>
                      <a:stretch>
                        <a:fillRect/>
                      </a:stretch>
                    </p:blipFill>
                    <p:spPr>
                      <a:xfrm>
                        <a:off x="4446000" y="4644405"/>
                        <a:ext cx="45719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647700"/>
            <a:ext cx="11831320" cy="4511675"/>
          </a:xfrm>
          <a:prstGeom prst="rect">
            <a:avLst/>
          </a:prstGeom>
          <a:noFill/>
        </p:spPr>
        <p:txBody>
          <a:bodyPr wrap="square" lIns="0" tIns="0" rIns="0" bIns="0" rtlCol="0">
            <a:no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　</a:t>
            </a:r>
            <a:r>
              <a:rPr lang="zh-CN" altLang="en-US" sz="2410" kern="0" dirty="0" smtClean="0">
                <a:solidFill>
                  <a:srgbClr val="000000"/>
                </a:solidFill>
                <a:latin typeface="Times New Roman" panose="02020603050405020304" pitchFamily="65" charset="-122"/>
                <a:ea typeface="华文细黑" panose="02010600040101010101" pitchFamily="65" charset="-122"/>
              </a:rPr>
              <a:t>某同学探究一封闭汽缸内理想气体的状态变化特性,得到压强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随温度</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的变化</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如图所示。已知图线Ⅰ描述的是体积为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的等容过程,当温度为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时气体的压强为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;图</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线Ⅱ描述的是压强为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的等压过程。取0 ℃为273 K,求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(1)等容过程中,温度为0 ℃时气体的压强;</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(2)等压过程中,温度为0 ℃时气体的体积。</a:t>
            </a:r>
            <a:endParaRPr lang="zh-CN" altLang="en-US" dirty="0"/>
          </a:p>
          <a:p>
            <a:pPr marL="0" indent="0" eaLnBrk="0" latinLnBrk="1" hangingPunct="0">
              <a:lnSpc>
                <a:spcPct val="150000"/>
              </a:lnSpc>
              <a:spcBef>
                <a:spcPts val="145"/>
              </a:spcBef>
              <a:buNone/>
            </a:pPr>
            <a:r>
              <a:rPr lang="zh-CN" altLang="en-US" sz="9295" kern="0" spc="1463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7.jpeg"/>
          <p:cNvPicPr>
            <a:picLocks noChangeAspect="1"/>
          </p:cNvPicPr>
          <p:nvPr/>
        </p:nvPicPr>
        <p:blipFill>
          <a:blip r:embed="rId1" cstate="print"/>
          <a:stretch>
            <a:fillRect/>
          </a:stretch>
        </p:blipFill>
        <p:spPr>
          <a:xfrm>
            <a:off x="7308146" y="2627784"/>
            <a:ext cx="3038475" cy="2466975"/>
          </a:xfrm>
          <a:prstGeom prst="rect">
            <a:avLst/>
          </a:prstGeom>
        </p:spPr>
      </p:pic>
      <p:sp>
        <p:nvSpPr>
          <p:cNvPr id="4" name="TextBox 2"/>
          <p:cNvSpPr txBox="1"/>
          <p:nvPr/>
        </p:nvSpPr>
        <p:spPr>
          <a:xfrm>
            <a:off x="468000" y="5076490"/>
            <a:ext cx="11831400" cy="674031"/>
          </a:xfrm>
          <a:prstGeom prst="rect">
            <a:avLst/>
          </a:prstGeom>
          <a:noFill/>
        </p:spPr>
        <p:txBody>
          <a:bodyPr wrap="square" lIns="0" tIns="0" rIns="0" bIns="0" rtlCol="0">
            <a:spAutoFit/>
          </a:bodyPr>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315" kern="0" spc="35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315" kern="0" spc="73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5" name="对象 4"/>
          <p:cNvGraphicFramePr>
            <a:graphicFrameLocks noChangeAspect="1"/>
          </p:cNvGraphicFramePr>
          <p:nvPr/>
        </p:nvGraphicFramePr>
        <p:xfrm>
          <a:off x="1742800" y="5256471"/>
          <a:ext cx="876300" cy="723900"/>
        </p:xfrm>
        <a:graphic>
          <a:graphicData uri="http://schemas.openxmlformats.org/presentationml/2006/ole">
            <mc:AlternateContent xmlns:mc="http://schemas.openxmlformats.org/markup-compatibility/2006">
              <mc:Choice xmlns:v="urn:schemas-microsoft-com:vml" Requires="v">
                <p:oleObj spid="_x0000_s5121" name="Equation" r:id="rId2" imgW="23164800" imgH="19202400" progId="Equation.DSMT4">
                  <p:embed/>
                </p:oleObj>
              </mc:Choice>
              <mc:Fallback>
                <p:oleObj name="Equation" r:id="rId2" imgW="23164800" imgH="19202400" progId="Equation.DSMT4">
                  <p:embed/>
                  <p:pic>
                    <p:nvPicPr>
                      <p:cNvPr id="0" name="图片 5120"/>
                      <p:cNvPicPr>
                        <a:picLocks noChangeAspect="1"/>
                      </p:cNvPicPr>
                      <p:nvPr/>
                    </p:nvPicPr>
                    <p:blipFill>
                      <a:blip r:embed="rId3"/>
                      <a:stretch>
                        <a:fillRect/>
                      </a:stretch>
                    </p:blipFill>
                    <p:spPr>
                      <a:xfrm>
                        <a:off x="1742800" y="5256471"/>
                        <a:ext cx="87630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281901" y="5256471"/>
          <a:ext cx="1352549" cy="723899"/>
        </p:xfrm>
        <a:graphic>
          <a:graphicData uri="http://schemas.openxmlformats.org/presentationml/2006/ole">
            <mc:AlternateContent xmlns:mc="http://schemas.openxmlformats.org/markup-compatibility/2006">
              <mc:Choice xmlns:v="urn:schemas-microsoft-com:vml" Requires="v">
                <p:oleObj spid="_x0000_s5122" name="Equation" r:id="rId4" imgW="35661600" imgH="19202400" progId="Equation.DSMT4">
                  <p:embed/>
                </p:oleObj>
              </mc:Choice>
              <mc:Fallback>
                <p:oleObj name="Equation" r:id="rId4" imgW="35661600" imgH="19202400" progId="Equation.DSMT4">
                  <p:embed/>
                  <p:pic>
                    <p:nvPicPr>
                      <p:cNvPr id="0" name="图片 5121"/>
                      <p:cNvPicPr>
                        <a:picLocks noChangeAspect="1"/>
                      </p:cNvPicPr>
                      <p:nvPr/>
                    </p:nvPicPr>
                    <p:blipFill>
                      <a:blip r:embed="rId5"/>
                      <a:stretch>
                        <a:fillRect/>
                      </a:stretch>
                    </p:blipFill>
                    <p:spPr>
                      <a:xfrm>
                        <a:off x="3281901" y="5256471"/>
                        <a:ext cx="1352549"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5931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45"/>
              </a:spcBef>
              <a:buNone/>
            </a:pPr>
            <a:r>
              <a:rPr lang="zh-CN" altLang="en-US" sz="13735" kern="0" spc="5174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18.jpeg"/>
          <p:cNvPicPr>
            <a:picLocks noChangeAspect="1"/>
          </p:cNvPicPr>
          <p:nvPr/>
        </p:nvPicPr>
        <p:blipFill>
          <a:blip r:embed="rId1" cstate="print"/>
          <a:stretch>
            <a:fillRect/>
          </a:stretch>
        </p:blipFill>
        <p:spPr>
          <a:xfrm>
            <a:off x="1331566" y="1404045"/>
            <a:ext cx="8315325" cy="376237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87045" y="1831975"/>
            <a:ext cx="11529695" cy="28879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(1)在等容过程中,设0 ℃时气体压强为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,根据查理定律有</a:t>
            </a:r>
            <a:r>
              <a:rPr lang="zh-CN" altLang="en-US" sz="3315" kern="0" spc="52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2463"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358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(2)当压强为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、温度为0 ℃时,设此时气体的体积为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,则根据理想气体状态方程有</a:t>
            </a:r>
            <a:br>
              <a:rPr dirty="0">
                <a:latin typeface="Times New Roman" panose="02020603050405020304"/>
                <a:ea typeface="楷体" panose="02010609060101010101" pitchFamily="49" charset="-122"/>
                <a:sym typeface="Times New Roman" panose="02020603050405020304"/>
              </a:rPr>
            </a:br>
            <a:r>
              <a:rPr lang="zh-CN" altLang="en-US" sz="3315" kern="0" spc="52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24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73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7" name="对象 6"/>
          <p:cNvGraphicFramePr>
            <a:graphicFrameLocks noChangeAspect="1"/>
          </p:cNvGraphicFramePr>
          <p:nvPr/>
        </p:nvGraphicFramePr>
        <p:xfrm>
          <a:off x="8780800" y="1941574"/>
          <a:ext cx="1085850" cy="723900"/>
        </p:xfrm>
        <a:graphic>
          <a:graphicData uri="http://schemas.openxmlformats.org/presentationml/2006/ole">
            <mc:AlternateContent xmlns:mc="http://schemas.openxmlformats.org/markup-compatibility/2006">
              <mc:Choice xmlns:v="urn:schemas-microsoft-com:vml" Requires="v">
                <p:oleObj spid="_x0000_s5123" name="Equation" r:id="rId1" imgW="28651200" imgH="19202400" progId="Equation.DSMT4">
                  <p:embed/>
                </p:oleObj>
              </mc:Choice>
              <mc:Fallback>
                <p:oleObj name="Equation" r:id="rId1" imgW="28651200" imgH="19202400" progId="Equation.DSMT4">
                  <p:embed/>
                  <p:pic>
                    <p:nvPicPr>
                      <p:cNvPr id="0" name="图片 5122"/>
                      <p:cNvPicPr>
                        <a:picLocks noChangeAspect="1"/>
                      </p:cNvPicPr>
                      <p:nvPr/>
                    </p:nvPicPr>
                    <p:blipFill>
                      <a:blip r:embed="rId2"/>
                      <a:stretch>
                        <a:fillRect/>
                      </a:stretch>
                    </p:blipFill>
                    <p:spPr>
                      <a:xfrm>
                        <a:off x="8780800" y="1941574"/>
                        <a:ext cx="1085850"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039224" y="1930300"/>
          <a:ext cx="695325" cy="657225"/>
        </p:xfrm>
        <a:graphic>
          <a:graphicData uri="http://schemas.openxmlformats.org/presentationml/2006/ole">
            <mc:AlternateContent xmlns:mc="http://schemas.openxmlformats.org/markup-compatibility/2006">
              <mc:Choice xmlns:v="urn:schemas-microsoft-com:vml" Requires="v">
                <p:oleObj spid="_x0000_s5124" name="Equation" r:id="rId3" imgW="18288000" imgH="17373600" progId="Equation.DSMT4">
                  <p:embed/>
                </p:oleObj>
              </mc:Choice>
              <mc:Fallback>
                <p:oleObj name="Equation" r:id="rId3" imgW="18288000" imgH="17373600" progId="Equation.DSMT4">
                  <p:embed/>
                  <p:pic>
                    <p:nvPicPr>
                      <p:cNvPr id="0" name="图片 5123"/>
                      <p:cNvPicPr>
                        <a:picLocks noChangeAspect="1"/>
                      </p:cNvPicPr>
                      <p:nvPr/>
                    </p:nvPicPr>
                    <p:blipFill>
                      <a:blip r:embed="rId4"/>
                      <a:stretch>
                        <a:fillRect/>
                      </a:stretch>
                    </p:blipFill>
                    <p:spPr>
                      <a:xfrm>
                        <a:off x="10039224" y="1930300"/>
                        <a:ext cx="69532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482073" y="2724587"/>
          <a:ext cx="876300" cy="723900"/>
        </p:xfrm>
        <a:graphic>
          <a:graphicData uri="http://schemas.openxmlformats.org/presentationml/2006/ole">
            <mc:AlternateContent xmlns:mc="http://schemas.openxmlformats.org/markup-compatibility/2006">
              <mc:Choice xmlns:v="urn:schemas-microsoft-com:vml" Requires="v">
                <p:oleObj spid="_x0000_s5125" name="Equation" r:id="rId5" imgW="23164800" imgH="19202400" progId="Equation.DSMT4">
                  <p:embed/>
                </p:oleObj>
              </mc:Choice>
              <mc:Fallback>
                <p:oleObj name="Equation" r:id="rId5" imgW="23164800" imgH="19202400" progId="Equation.DSMT4">
                  <p:embed/>
                  <p:pic>
                    <p:nvPicPr>
                      <p:cNvPr id="0" name="图片 5124"/>
                      <p:cNvPicPr>
                        <a:picLocks noChangeAspect="1"/>
                      </p:cNvPicPr>
                      <p:nvPr/>
                    </p:nvPicPr>
                    <p:blipFill>
                      <a:blip r:embed="rId6"/>
                      <a:stretch>
                        <a:fillRect/>
                      </a:stretch>
                    </p:blipFill>
                    <p:spPr>
                      <a:xfrm>
                        <a:off x="1482073" y="2724587"/>
                        <a:ext cx="876300"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68000" y="4064521"/>
          <a:ext cx="1085850" cy="723900"/>
        </p:xfrm>
        <a:graphic>
          <a:graphicData uri="http://schemas.openxmlformats.org/presentationml/2006/ole">
            <mc:AlternateContent xmlns:mc="http://schemas.openxmlformats.org/markup-compatibility/2006">
              <mc:Choice xmlns:v="urn:schemas-microsoft-com:vml" Requires="v">
                <p:oleObj spid="_x0000_s5126" name="Equation" r:id="rId7" imgW="28651200" imgH="19202400" progId="Equation.DSMT4">
                  <p:embed/>
                </p:oleObj>
              </mc:Choice>
              <mc:Fallback>
                <p:oleObj name="Equation" r:id="rId7" imgW="28651200" imgH="19202400" progId="Equation.DSMT4">
                  <p:embed/>
                  <p:pic>
                    <p:nvPicPr>
                      <p:cNvPr id="0" name="图片 5125"/>
                      <p:cNvPicPr>
                        <a:picLocks noChangeAspect="1"/>
                      </p:cNvPicPr>
                      <p:nvPr/>
                    </p:nvPicPr>
                    <p:blipFill>
                      <a:blip r:embed="rId8"/>
                      <a:stretch>
                        <a:fillRect/>
                      </a:stretch>
                    </p:blipFill>
                    <p:spPr>
                      <a:xfrm>
                        <a:off x="468000" y="4064521"/>
                        <a:ext cx="1085850" cy="7239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726423" y="4053247"/>
          <a:ext cx="695325" cy="657225"/>
        </p:xfrm>
        <a:graphic>
          <a:graphicData uri="http://schemas.openxmlformats.org/presentationml/2006/ole">
            <mc:AlternateContent xmlns:mc="http://schemas.openxmlformats.org/markup-compatibility/2006">
              <mc:Choice xmlns:v="urn:schemas-microsoft-com:vml" Requires="v">
                <p:oleObj spid="_x0000_s5127" name="Equation" r:id="rId9" imgW="18288000" imgH="17373600" progId="Equation.DSMT4">
                  <p:embed/>
                </p:oleObj>
              </mc:Choice>
              <mc:Fallback>
                <p:oleObj name="Equation" r:id="rId9" imgW="18288000" imgH="17373600" progId="Equation.DSMT4">
                  <p:embed/>
                  <p:pic>
                    <p:nvPicPr>
                      <p:cNvPr id="0" name="图片 5126"/>
                      <p:cNvPicPr>
                        <a:picLocks noChangeAspect="1"/>
                      </p:cNvPicPr>
                      <p:nvPr/>
                    </p:nvPicPr>
                    <p:blipFill>
                      <a:blip r:embed="rId10"/>
                      <a:stretch>
                        <a:fillRect/>
                      </a:stretch>
                    </p:blipFill>
                    <p:spPr>
                      <a:xfrm>
                        <a:off x="1726423" y="4053247"/>
                        <a:ext cx="69532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553786" y="4064521"/>
          <a:ext cx="1352549" cy="723899"/>
        </p:xfrm>
        <a:graphic>
          <a:graphicData uri="http://schemas.openxmlformats.org/presentationml/2006/ole">
            <mc:AlternateContent xmlns:mc="http://schemas.openxmlformats.org/markup-compatibility/2006">
              <mc:Choice xmlns:v="urn:schemas-microsoft-com:vml" Requires="v">
                <p:oleObj spid="_x0000_s5128" name="Equation" r:id="rId11" imgW="35661600" imgH="19202400" progId="Equation.DSMT4">
                  <p:embed/>
                </p:oleObj>
              </mc:Choice>
              <mc:Fallback>
                <p:oleObj name="Equation" r:id="rId11" imgW="35661600" imgH="19202400" progId="Equation.DSMT4">
                  <p:embed/>
                  <p:pic>
                    <p:nvPicPr>
                      <p:cNvPr id="0" name="图片 5127"/>
                      <p:cNvPicPr>
                        <a:picLocks noChangeAspect="1"/>
                      </p:cNvPicPr>
                      <p:nvPr/>
                    </p:nvPicPr>
                    <p:blipFill>
                      <a:blip r:embed="rId12"/>
                      <a:stretch>
                        <a:fillRect/>
                      </a:stretch>
                    </p:blipFill>
                    <p:spPr>
                      <a:xfrm>
                        <a:off x="3553786" y="4064521"/>
                        <a:ext cx="1352549"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288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利用气体实验定律、理想气体</a:t>
            </a:r>
            <a:r>
              <a:rPr lang="zh-CN" altLang="en-US" sz="2410" kern="0" dirty="0" smtClean="0">
                <a:solidFill>
                  <a:srgbClr val="000000"/>
                </a:solidFill>
                <a:latin typeface="华文细黑" panose="02010600040101010101" pitchFamily="65" charset="-122"/>
                <a:ea typeface="华文细黑" panose="02010600040101010101" pitchFamily="65" charset="-122"/>
              </a:rPr>
              <a:t>状态方程解决问题</a:t>
            </a:r>
            <a:r>
              <a:rPr lang="zh-CN" altLang="en-US" sz="2410" kern="0" dirty="0" smtClean="0">
                <a:solidFill>
                  <a:srgbClr val="000000"/>
                </a:solidFill>
                <a:latin typeface="华文细黑" panose="02010600040101010101" pitchFamily="65" charset="-122"/>
                <a:ea typeface="华文细黑" panose="02010600040101010101" pitchFamily="65" charset="-122"/>
              </a:rPr>
              <a:t>的基本思路</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13735" kern="0" spc="34416"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19.jpeg"/>
          <p:cNvPicPr>
            <a:picLocks noChangeAspect="1"/>
          </p:cNvPicPr>
          <p:nvPr/>
        </p:nvPicPr>
        <p:blipFill>
          <a:blip r:embed="rId1" cstate="print"/>
          <a:stretch>
            <a:fillRect/>
          </a:stretch>
        </p:blipFill>
        <p:spPr>
          <a:xfrm>
            <a:off x="3059758" y="2196133"/>
            <a:ext cx="6115050" cy="37623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1165640"/>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气体状态变化的图像问题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95" kern="0" dirty="0" smtClean="0">
                <a:latin typeface="华文细黑" panose="02010600040101010101" pitchFamily="65" charset="-122"/>
                <a:ea typeface="华文细黑" panose="02010600040101010101" pitchFamily="65" charset="-122"/>
              </a:rPr>
              <a:t>气体的四类“等值变化”图像的比较</a:t>
            </a:r>
            <a:endParaRPr lang="zh-CN" altLang="en-US" dirty="0">
              <a:latin typeface="华文细黑" panose="02010600040101010101" pitchFamily="65" charset="-122"/>
              <a:ea typeface="华文细黑" panose="02010600040101010101" pitchFamily="65" charset="-122"/>
            </a:endParaRPr>
          </a:p>
        </p:txBody>
      </p:sp>
      <p:graphicFrame>
        <p:nvGraphicFramePr>
          <p:cNvPr id="3" name="表格 2"/>
          <p:cNvGraphicFramePr>
            <a:graphicFrameLocks noGrp="1"/>
          </p:cNvGraphicFramePr>
          <p:nvPr/>
        </p:nvGraphicFramePr>
        <p:xfrm>
          <a:off x="468000" y="1768002"/>
          <a:ext cx="11268000" cy="4424536"/>
        </p:xfrm>
        <a:graphic>
          <a:graphicData uri="http://schemas.openxmlformats.org/drawingml/2006/table">
            <a:tbl>
              <a:tblPr/>
              <a:tblGrid>
                <a:gridCol w="1511638"/>
                <a:gridCol w="1584176"/>
                <a:gridCol w="1368152"/>
                <a:gridCol w="4550434"/>
                <a:gridCol w="2253600"/>
              </a:tblGrid>
              <a:tr h="0">
                <a:tc gridSpan="2">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类别</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形状</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特点(其中C为</a:t>
                      </a:r>
                      <a:r>
                        <a:rPr lang="zh-CN" altLang="en-US" sz="2000" kern="0" spc="0" dirty="0" smtClean="0">
                          <a:solidFill>
                            <a:srgbClr val="000000"/>
                          </a:solidFill>
                          <a:latin typeface="Times New Roman" panose="02020603050405020304" pitchFamily="65" charset="-122"/>
                          <a:ea typeface="华文细黑" panose="02010600040101010101" pitchFamily="65" charset="-122"/>
                        </a:rPr>
                        <a:t>常量</a:t>
                      </a:r>
                      <a:r>
                        <a:rPr lang="zh-CN" altLang="en-US" sz="2000" kern="0" spc="0" dirty="0" smtClean="0">
                          <a:solidFill>
                            <a:srgbClr val="000000"/>
                          </a:solidFill>
                          <a:latin typeface="Times New Roman" panose="02020603050405020304" pitchFamily="65" charset="-122"/>
                          <a:ea typeface="华文细黑" panose="02010600040101010101" pitchFamily="65" charset="-122"/>
                        </a:rPr>
                        <a:t>)</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举例</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rowSpan="2">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等温变化</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p-</a:t>
                      </a:r>
                      <a:r>
                        <a:rPr lang="zh-CN" altLang="en-US" sz="2000" kern="0" spc="0" dirty="0" smtClean="0">
                          <a:solidFill>
                            <a:srgbClr val="000000"/>
                          </a:solidFill>
                          <a:latin typeface="Times New Roman" panose="02020603050405020304" pitchFamily="65" charset="-122"/>
                          <a:ea typeface="华文细黑" panose="02010600040101010101" pitchFamily="65" charset="-122"/>
                        </a:rPr>
                        <a:t>V图像</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双曲线</a:t>
                      </a:r>
                      <a:endParaRPr lang="en-US" altLang="zh-CN" sz="2000"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的一</a:t>
                      </a:r>
                      <a:r>
                        <a:rPr lang="zh-CN" altLang="en-US" sz="2000" kern="0" spc="0" dirty="0" smtClean="0">
                          <a:solidFill>
                            <a:srgbClr val="000000"/>
                          </a:solidFill>
                          <a:latin typeface="Times New Roman" panose="02020603050405020304" pitchFamily="65" charset="-122"/>
                          <a:ea typeface="华文细黑" panose="02010600040101010101" pitchFamily="65" charset="-122"/>
                        </a:rPr>
                        <a:t>支</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pV=CT,即p、V</a:t>
                      </a:r>
                      <a:r>
                        <a:rPr lang="zh-CN" altLang="en-US" sz="2000" kern="0" spc="0" dirty="0" smtClean="0">
                          <a:solidFill>
                            <a:srgbClr val="000000"/>
                          </a:solidFill>
                          <a:latin typeface="Times New Roman" panose="02020603050405020304" pitchFamily="65" charset="-122"/>
                          <a:ea typeface="华文细黑" panose="02010600040101010101" pitchFamily="65" charset="-122"/>
                        </a:rPr>
                        <a:t>之积</a:t>
                      </a:r>
                      <a:r>
                        <a:rPr lang="zh-CN" altLang="en-US" sz="2000" kern="0" spc="0" dirty="0" smtClean="0">
                          <a:solidFill>
                            <a:srgbClr val="000000"/>
                          </a:solidFill>
                          <a:latin typeface="Times New Roman" panose="02020603050405020304" pitchFamily="65" charset="-122"/>
                          <a:ea typeface="华文细黑" panose="02010600040101010101" pitchFamily="65" charset="-122"/>
                        </a:rPr>
                        <a:t>越大的等温线</a:t>
                      </a:r>
                      <a:r>
                        <a:rPr lang="zh-CN" altLang="en-US" sz="2000" kern="0" spc="0" dirty="0" smtClean="0">
                          <a:solidFill>
                            <a:srgbClr val="000000"/>
                          </a:solidFill>
                          <a:latin typeface="Times New Roman" panose="02020603050405020304" pitchFamily="65" charset="-122"/>
                          <a:ea typeface="华文细黑" panose="02010600040101010101" pitchFamily="65" charset="-122"/>
                        </a:rPr>
                        <a:t>温度</a:t>
                      </a:r>
                      <a:r>
                        <a:rPr lang="zh-CN" altLang="en-US" sz="2000" kern="0" spc="0" dirty="0" smtClean="0">
                          <a:solidFill>
                            <a:srgbClr val="000000"/>
                          </a:solidFill>
                          <a:latin typeface="Times New Roman" panose="02020603050405020304" pitchFamily="65" charset="-122"/>
                          <a:ea typeface="华文细黑" panose="02010600040101010101" pitchFamily="65" charset="-122"/>
                        </a:rPr>
                        <a:t>越高,线离原点</a:t>
                      </a:r>
                      <a:r>
                        <a:rPr lang="zh-CN" altLang="en-US" sz="2000" kern="0" spc="0" dirty="0" smtClean="0">
                          <a:solidFill>
                            <a:srgbClr val="000000"/>
                          </a:solidFill>
                          <a:latin typeface="Times New Roman" panose="02020603050405020304" pitchFamily="65" charset="-122"/>
                          <a:ea typeface="华文细黑" panose="02010600040101010101" pitchFamily="65" charset="-122"/>
                        </a:rPr>
                        <a:t>越远</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853832">
                <a:tc vMerge="1">
                  <a:tcPr marL="45720" marR="45720"/>
                </a:tc>
                <a:tc>
                  <a:txBody>
                    <a:bodyPr/>
                    <a:lstStyle/>
                    <a:p>
                      <a:pPr eaLnBrk="0" latinLnBrk="1" hangingPunct="0">
                        <a:lnSpc>
                          <a:spcPct val="150000"/>
                        </a:lnSpc>
                        <a:spcBef>
                          <a:spcPts val="41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p- </a:t>
                      </a:r>
                      <a:r>
                        <a:rPr lang="zh-CN" altLang="en-US" sz="2000" kern="0" spc="0" dirty="0" smtClean="0">
                          <a:solidFill>
                            <a:srgbClr val="000000"/>
                          </a:solidFill>
                          <a:latin typeface="Times New Roman" panose="02020603050405020304" pitchFamily="65" charset="-122"/>
                          <a:ea typeface="华文细黑" panose="02010600040101010101" pitchFamily="65" charset="-122"/>
                        </a:rPr>
                        <a:t>图像</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rowSpan="3">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过</a:t>
                      </a:r>
                      <a:r>
                        <a:rPr lang="zh-CN" altLang="en-US" sz="2000" kern="0" spc="0" dirty="0" smtClean="0">
                          <a:solidFill>
                            <a:srgbClr val="000000"/>
                          </a:solidFill>
                          <a:latin typeface="Times New Roman" panose="02020603050405020304" pitchFamily="65" charset="-122"/>
                          <a:ea typeface="华文细黑" panose="02010600040101010101" pitchFamily="65" charset="-122"/>
                        </a:rPr>
                        <a:t>原点的</a:t>
                      </a:r>
                      <a:endParaRPr lang="en-US" altLang="zh-CN" sz="2000"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直线</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41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p=CT ,斜率k=CT</a:t>
                      </a:r>
                      <a:r>
                        <a:rPr lang="zh-CN" altLang="en-US" sz="2000" kern="0" spc="0" dirty="0" smtClean="0">
                          <a:solidFill>
                            <a:srgbClr val="000000"/>
                          </a:solidFill>
                          <a:latin typeface="Times New Roman" panose="02020603050405020304" pitchFamily="65" charset="-122"/>
                          <a:ea typeface="华文细黑" panose="02010600040101010101" pitchFamily="65" charset="-122"/>
                        </a:rPr>
                        <a:t>,即</a:t>
                      </a:r>
                      <a:r>
                        <a:rPr lang="zh-CN" altLang="en-US" sz="2000" kern="0" spc="0" dirty="0" smtClean="0">
                          <a:solidFill>
                            <a:srgbClr val="000000"/>
                          </a:solidFill>
                          <a:latin typeface="Times New Roman" panose="02020603050405020304" pitchFamily="65" charset="-122"/>
                          <a:ea typeface="华文细黑" panose="02010600040101010101" pitchFamily="65" charset="-122"/>
                        </a:rPr>
                        <a:t>斜率越大,温度</a:t>
                      </a:r>
                      <a:r>
                        <a:rPr lang="zh-CN" altLang="en-US" sz="2000" kern="0" spc="0" dirty="0" smtClean="0">
                          <a:solidFill>
                            <a:srgbClr val="000000"/>
                          </a:solidFill>
                          <a:latin typeface="Times New Roman" panose="02020603050405020304" pitchFamily="65" charset="-122"/>
                          <a:ea typeface="华文细黑" panose="02010600040101010101" pitchFamily="65" charset="-122"/>
                        </a:rPr>
                        <a:t>越高</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08112">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等容变化</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p-</a:t>
                      </a:r>
                      <a:r>
                        <a:rPr lang="zh-CN" altLang="en-US" sz="2000" kern="0" spc="0" dirty="0" smtClean="0">
                          <a:solidFill>
                            <a:srgbClr val="000000"/>
                          </a:solidFill>
                          <a:latin typeface="Times New Roman" panose="02020603050405020304" pitchFamily="65" charset="-122"/>
                          <a:ea typeface="华文细黑" panose="02010600040101010101" pitchFamily="65" charset="-122"/>
                        </a:rPr>
                        <a:t>T图像</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vMerge="1">
                  <a:tcPr/>
                </a:tc>
                <a:tc>
                  <a:txBody>
                    <a:bodyPr/>
                    <a:lstStyle/>
                    <a:p>
                      <a:pPr eaLnBrk="0" latinLnBrk="1" hangingPunct="0">
                        <a:lnSpc>
                          <a:spcPct val="150000"/>
                        </a:lnSpc>
                        <a:spcBef>
                          <a:spcPts val="41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p= T,斜率k= ,</a:t>
                      </a:r>
                      <a:r>
                        <a:rPr lang="zh-CN" altLang="en-US" sz="2000" kern="0" spc="0" dirty="0" smtClean="0">
                          <a:solidFill>
                            <a:srgbClr val="000000"/>
                          </a:solidFill>
                          <a:latin typeface="Times New Roman" panose="02020603050405020304" pitchFamily="65" charset="-122"/>
                          <a:ea typeface="华文细黑" panose="02010600040101010101" pitchFamily="65" charset="-122"/>
                        </a:rPr>
                        <a:t>即斜率</a:t>
                      </a:r>
                      <a:r>
                        <a:rPr lang="zh-CN" altLang="en-US" sz="2000" kern="0" spc="0" dirty="0" smtClean="0">
                          <a:solidFill>
                            <a:srgbClr val="000000"/>
                          </a:solidFill>
                          <a:latin typeface="Times New Roman" panose="02020603050405020304" pitchFamily="65" charset="-122"/>
                          <a:ea typeface="华文细黑" panose="02010600040101010101" pitchFamily="65" charset="-122"/>
                        </a:rPr>
                        <a:t>越大,体积越小</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08112">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等压变化</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V-</a:t>
                      </a:r>
                      <a:r>
                        <a:rPr lang="zh-CN" altLang="en-US" sz="2000" kern="0" spc="0" dirty="0" smtClean="0">
                          <a:solidFill>
                            <a:srgbClr val="000000"/>
                          </a:solidFill>
                          <a:latin typeface="Times New Roman" panose="02020603050405020304" pitchFamily="65" charset="-122"/>
                          <a:ea typeface="华文细黑" panose="02010600040101010101" pitchFamily="65" charset="-122"/>
                        </a:rPr>
                        <a:t>T图像</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vMerge="1">
                  <a:tcPr/>
                </a:tc>
                <a:tc>
                  <a:txBody>
                    <a:bodyPr/>
                    <a:lstStyle/>
                    <a:p>
                      <a:pPr eaLnBrk="0" latinLnBrk="1" hangingPunct="0">
                        <a:lnSpc>
                          <a:spcPct val="150000"/>
                        </a:lnSpc>
                        <a:spcBef>
                          <a:spcPts val="525"/>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V= T,斜率k= ,</a:t>
                      </a:r>
                      <a:r>
                        <a:rPr lang="zh-CN" altLang="en-US" sz="2000" kern="0" spc="0" dirty="0" smtClean="0">
                          <a:solidFill>
                            <a:srgbClr val="000000"/>
                          </a:solidFill>
                          <a:latin typeface="Times New Roman" panose="02020603050405020304" pitchFamily="65" charset="-122"/>
                          <a:ea typeface="华文细黑" panose="02010600040101010101" pitchFamily="65" charset="-122"/>
                        </a:rPr>
                        <a:t>即斜率</a:t>
                      </a:r>
                      <a:r>
                        <a:rPr lang="zh-CN" altLang="en-US" sz="2000" kern="0" spc="0" dirty="0" smtClean="0">
                          <a:solidFill>
                            <a:srgbClr val="000000"/>
                          </a:solidFill>
                          <a:latin typeface="Times New Roman" panose="02020603050405020304" pitchFamily="65" charset="-122"/>
                          <a:ea typeface="华文细黑" panose="02010600040101010101" pitchFamily="65" charset="-122"/>
                        </a:rPr>
                        <a:t>越大,压强越小</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4" descr="textimage21.jpeg"/>
          <p:cNvPicPr>
            <a:picLocks noChangeAspect="1"/>
          </p:cNvPicPr>
          <p:nvPr/>
        </p:nvPicPr>
        <p:blipFill>
          <a:blip r:embed="rId1" cstate="print"/>
          <a:stretch>
            <a:fillRect/>
          </a:stretch>
        </p:blipFill>
        <p:spPr>
          <a:xfrm>
            <a:off x="10116542" y="2448122"/>
            <a:ext cx="894394" cy="752908"/>
          </a:xfrm>
          <a:prstGeom prst="rect">
            <a:avLst/>
          </a:prstGeom>
        </p:spPr>
      </p:pic>
      <p:pic>
        <p:nvPicPr>
          <p:cNvPr id="5" name="图片 5" descr="textimage22.jpeg"/>
          <p:cNvPicPr>
            <a:picLocks noChangeAspect="1"/>
          </p:cNvPicPr>
          <p:nvPr/>
        </p:nvPicPr>
        <p:blipFill>
          <a:blip r:embed="rId2" cstate="print"/>
          <a:stretch>
            <a:fillRect/>
          </a:stretch>
        </p:blipFill>
        <p:spPr>
          <a:xfrm>
            <a:off x="10260559" y="3384226"/>
            <a:ext cx="720080" cy="715580"/>
          </a:xfrm>
          <a:prstGeom prst="rect">
            <a:avLst/>
          </a:prstGeom>
        </p:spPr>
      </p:pic>
      <p:pic>
        <p:nvPicPr>
          <p:cNvPr id="6" name="图片 7" descr="textimage24.jpeg"/>
          <p:cNvPicPr>
            <a:picLocks noChangeAspect="1"/>
          </p:cNvPicPr>
          <p:nvPr/>
        </p:nvPicPr>
        <p:blipFill>
          <a:blip r:embed="rId3" cstate="print"/>
          <a:stretch>
            <a:fillRect/>
          </a:stretch>
        </p:blipFill>
        <p:spPr>
          <a:xfrm>
            <a:off x="10188550" y="4320330"/>
            <a:ext cx="960083" cy="813544"/>
          </a:xfrm>
          <a:prstGeom prst="rect">
            <a:avLst/>
          </a:prstGeom>
        </p:spPr>
      </p:pic>
      <p:pic>
        <p:nvPicPr>
          <p:cNvPr id="7" name="图片 9" descr="textimage26.jpeg"/>
          <p:cNvPicPr>
            <a:picLocks noChangeAspect="1"/>
          </p:cNvPicPr>
          <p:nvPr/>
        </p:nvPicPr>
        <p:blipFill>
          <a:blip r:embed="rId4" cstate="print"/>
          <a:stretch>
            <a:fillRect/>
          </a:stretch>
        </p:blipFill>
        <p:spPr>
          <a:xfrm>
            <a:off x="10116542" y="5400450"/>
            <a:ext cx="1066198" cy="763014"/>
          </a:xfrm>
          <a:prstGeom prst="rect">
            <a:avLst/>
          </a:prstGeom>
        </p:spPr>
      </p:pic>
      <p:graphicFrame>
        <p:nvGraphicFramePr>
          <p:cNvPr id="114689" name="Object 1"/>
          <p:cNvGraphicFramePr>
            <a:graphicFrameLocks noChangeAspect="1"/>
          </p:cNvGraphicFramePr>
          <p:nvPr/>
        </p:nvGraphicFramePr>
        <p:xfrm>
          <a:off x="2267670" y="3384226"/>
          <a:ext cx="238125" cy="552450"/>
        </p:xfrm>
        <a:graphic>
          <a:graphicData uri="http://schemas.openxmlformats.org/presentationml/2006/ole">
            <mc:AlternateContent xmlns:mc="http://schemas.openxmlformats.org/markup-compatibility/2006">
              <mc:Choice xmlns:v="urn:schemas-microsoft-com:vml" Requires="v">
                <p:oleObj spid="_x0000_s6145" name="Equation" r:id="rId5" imgW="6400800" imgH="14630400" progId="Equation.DSMT4">
                  <p:embed/>
                </p:oleObj>
              </mc:Choice>
              <mc:Fallback>
                <p:oleObj name="Equation" r:id="rId5" imgW="6400800" imgH="14630400" progId="Equation.DSMT4">
                  <p:embed/>
                  <p:pic>
                    <p:nvPicPr>
                      <p:cNvPr id="0" name="图片 6144"/>
                      <p:cNvPicPr>
                        <a:picLocks noChangeAspect="1"/>
                      </p:cNvPicPr>
                      <p:nvPr/>
                    </p:nvPicPr>
                    <p:blipFill>
                      <a:blip r:embed="rId6"/>
                      <a:stretch>
                        <a:fillRect/>
                      </a:stretch>
                    </p:blipFill>
                    <p:spPr>
                      <a:xfrm>
                        <a:off x="2267670" y="3384226"/>
                        <a:ext cx="238125" cy="552450"/>
                      </a:xfrm>
                      <a:prstGeom prst="rect">
                        <a:avLst/>
                      </a:prstGeom>
                      <a:noFill/>
                      <a:ln w="9525">
                        <a:noFill/>
                      </a:ln>
                    </p:spPr>
                  </p:pic>
                </p:oleObj>
              </mc:Fallback>
            </mc:AlternateContent>
          </a:graphicData>
        </a:graphic>
      </p:graphicFrame>
      <p:graphicFrame>
        <p:nvGraphicFramePr>
          <p:cNvPr id="114690" name="Object 2"/>
          <p:cNvGraphicFramePr>
            <a:graphicFrameLocks noChangeAspect="1"/>
          </p:cNvGraphicFramePr>
          <p:nvPr/>
        </p:nvGraphicFramePr>
        <p:xfrm>
          <a:off x="5580038" y="3312218"/>
          <a:ext cx="238125" cy="552450"/>
        </p:xfrm>
        <a:graphic>
          <a:graphicData uri="http://schemas.openxmlformats.org/presentationml/2006/ole">
            <mc:AlternateContent xmlns:mc="http://schemas.openxmlformats.org/markup-compatibility/2006">
              <mc:Choice xmlns:v="urn:schemas-microsoft-com:vml" Requires="v">
                <p:oleObj spid="_x0000_s6146" name="Equation" r:id="rId7" imgW="6400800" imgH="14630400" progId="Equation.DSMT4">
                  <p:embed/>
                </p:oleObj>
              </mc:Choice>
              <mc:Fallback>
                <p:oleObj name="Equation" r:id="rId7" imgW="6400800" imgH="14630400" progId="Equation.DSMT4">
                  <p:embed/>
                  <p:pic>
                    <p:nvPicPr>
                      <p:cNvPr id="0" name="图片 6145"/>
                      <p:cNvPicPr>
                        <a:picLocks noChangeAspect="1"/>
                      </p:cNvPicPr>
                      <p:nvPr/>
                    </p:nvPicPr>
                    <p:blipFill>
                      <a:blip r:embed="rId8"/>
                      <a:stretch>
                        <a:fillRect/>
                      </a:stretch>
                    </p:blipFill>
                    <p:spPr>
                      <a:xfrm>
                        <a:off x="5580038" y="3312218"/>
                        <a:ext cx="238125" cy="552450"/>
                      </a:xfrm>
                      <a:prstGeom prst="rect">
                        <a:avLst/>
                      </a:prstGeom>
                      <a:noFill/>
                      <a:ln w="9525">
                        <a:noFill/>
                      </a:ln>
                    </p:spPr>
                  </p:pic>
                </p:oleObj>
              </mc:Fallback>
            </mc:AlternateContent>
          </a:graphicData>
        </a:graphic>
      </p:graphicFrame>
      <p:graphicFrame>
        <p:nvGraphicFramePr>
          <p:cNvPr id="114691" name="Object 3"/>
          <p:cNvGraphicFramePr>
            <a:graphicFrameLocks noChangeAspect="1"/>
          </p:cNvGraphicFramePr>
          <p:nvPr/>
        </p:nvGraphicFramePr>
        <p:xfrm>
          <a:off x="5274717" y="4176314"/>
          <a:ext cx="238125" cy="552450"/>
        </p:xfrm>
        <a:graphic>
          <a:graphicData uri="http://schemas.openxmlformats.org/presentationml/2006/ole">
            <mc:AlternateContent xmlns:mc="http://schemas.openxmlformats.org/markup-compatibility/2006">
              <mc:Choice xmlns:v="urn:schemas-microsoft-com:vml" Requires="v">
                <p:oleObj spid="_x0000_s6147" name="Equation" r:id="rId9" imgW="6400800" imgH="14630400" progId="Equation.DSMT4">
                  <p:embed/>
                </p:oleObj>
              </mc:Choice>
              <mc:Fallback>
                <p:oleObj name="Equation" r:id="rId9" imgW="6400800" imgH="14630400" progId="Equation.DSMT4">
                  <p:embed/>
                  <p:pic>
                    <p:nvPicPr>
                      <p:cNvPr id="0" name="图片 6146"/>
                      <p:cNvPicPr>
                        <a:picLocks noChangeAspect="1"/>
                      </p:cNvPicPr>
                      <p:nvPr/>
                    </p:nvPicPr>
                    <p:blipFill>
                      <a:blip r:embed="rId10"/>
                      <a:stretch>
                        <a:fillRect/>
                      </a:stretch>
                    </p:blipFill>
                    <p:spPr>
                      <a:xfrm>
                        <a:off x="5274717" y="4176314"/>
                        <a:ext cx="238125" cy="552450"/>
                      </a:xfrm>
                      <a:prstGeom prst="rect">
                        <a:avLst/>
                      </a:prstGeom>
                      <a:noFill/>
                      <a:ln w="9525">
                        <a:noFill/>
                      </a:ln>
                    </p:spPr>
                  </p:pic>
                </p:oleObj>
              </mc:Fallback>
            </mc:AlternateContent>
          </a:graphicData>
        </a:graphic>
      </p:graphicFrame>
      <p:graphicFrame>
        <p:nvGraphicFramePr>
          <p:cNvPr id="114692" name="Object 4"/>
          <p:cNvGraphicFramePr>
            <a:graphicFrameLocks noChangeAspect="1"/>
          </p:cNvGraphicFramePr>
          <p:nvPr/>
        </p:nvGraphicFramePr>
        <p:xfrm>
          <a:off x="6516142" y="4176314"/>
          <a:ext cx="238125" cy="552450"/>
        </p:xfrm>
        <a:graphic>
          <a:graphicData uri="http://schemas.openxmlformats.org/presentationml/2006/ole">
            <mc:AlternateContent xmlns:mc="http://schemas.openxmlformats.org/markup-compatibility/2006">
              <mc:Choice xmlns:v="urn:schemas-microsoft-com:vml" Requires="v">
                <p:oleObj spid="_x0000_s6148" name="Equation" r:id="rId11" imgW="6400800" imgH="14630400" progId="Equation.DSMT4">
                  <p:embed/>
                </p:oleObj>
              </mc:Choice>
              <mc:Fallback>
                <p:oleObj name="Equation" r:id="rId11" imgW="6400800" imgH="14630400" progId="Equation.DSMT4">
                  <p:embed/>
                  <p:pic>
                    <p:nvPicPr>
                      <p:cNvPr id="0" name="图片 6147"/>
                      <p:cNvPicPr>
                        <a:picLocks noChangeAspect="1"/>
                      </p:cNvPicPr>
                      <p:nvPr/>
                    </p:nvPicPr>
                    <p:blipFill>
                      <a:blip r:embed="rId12"/>
                      <a:stretch>
                        <a:fillRect/>
                      </a:stretch>
                    </p:blipFill>
                    <p:spPr>
                      <a:xfrm>
                        <a:off x="6516142" y="4176314"/>
                        <a:ext cx="238125" cy="552450"/>
                      </a:xfrm>
                      <a:prstGeom prst="rect">
                        <a:avLst/>
                      </a:prstGeom>
                      <a:noFill/>
                      <a:ln w="9525">
                        <a:noFill/>
                      </a:ln>
                    </p:spPr>
                  </p:pic>
                </p:oleObj>
              </mc:Fallback>
            </mc:AlternateContent>
          </a:graphicData>
        </a:graphic>
      </p:graphicFrame>
      <p:graphicFrame>
        <p:nvGraphicFramePr>
          <p:cNvPr id="114693" name="Object 5"/>
          <p:cNvGraphicFramePr>
            <a:graphicFrameLocks noChangeAspect="1"/>
          </p:cNvGraphicFramePr>
          <p:nvPr/>
        </p:nvGraphicFramePr>
        <p:xfrm>
          <a:off x="5350917" y="5193951"/>
          <a:ext cx="219075" cy="600075"/>
        </p:xfrm>
        <a:graphic>
          <a:graphicData uri="http://schemas.openxmlformats.org/presentationml/2006/ole">
            <mc:AlternateContent xmlns:mc="http://schemas.openxmlformats.org/markup-compatibility/2006">
              <mc:Choice xmlns:v="urn:schemas-microsoft-com:vml" Requires="v">
                <p:oleObj spid="_x0000_s6149" name="Equation" r:id="rId13" imgW="5791200" imgH="15849600" progId="Equation.DSMT4">
                  <p:embed/>
                </p:oleObj>
              </mc:Choice>
              <mc:Fallback>
                <p:oleObj name="Equation" r:id="rId13" imgW="5791200" imgH="15849600" progId="Equation.DSMT4">
                  <p:embed/>
                  <p:pic>
                    <p:nvPicPr>
                      <p:cNvPr id="0" name="图片 6148"/>
                      <p:cNvPicPr>
                        <a:picLocks noChangeAspect="1"/>
                      </p:cNvPicPr>
                      <p:nvPr/>
                    </p:nvPicPr>
                    <p:blipFill>
                      <a:blip r:embed="rId14"/>
                      <a:stretch>
                        <a:fillRect/>
                      </a:stretch>
                    </p:blipFill>
                    <p:spPr>
                      <a:xfrm>
                        <a:off x="5350917" y="5193951"/>
                        <a:ext cx="219075" cy="600075"/>
                      </a:xfrm>
                      <a:prstGeom prst="rect">
                        <a:avLst/>
                      </a:prstGeom>
                      <a:noFill/>
                      <a:ln w="9525">
                        <a:noFill/>
                      </a:ln>
                    </p:spPr>
                  </p:pic>
                </p:oleObj>
              </mc:Fallback>
            </mc:AlternateContent>
          </a:graphicData>
        </a:graphic>
      </p:graphicFrame>
      <p:graphicFrame>
        <p:nvGraphicFramePr>
          <p:cNvPr id="114694" name="Object 6"/>
          <p:cNvGraphicFramePr>
            <a:graphicFrameLocks noChangeAspect="1"/>
          </p:cNvGraphicFramePr>
          <p:nvPr/>
        </p:nvGraphicFramePr>
        <p:xfrm>
          <a:off x="6573292" y="5193951"/>
          <a:ext cx="219075" cy="600075"/>
        </p:xfrm>
        <a:graphic>
          <a:graphicData uri="http://schemas.openxmlformats.org/presentationml/2006/ole">
            <mc:AlternateContent xmlns:mc="http://schemas.openxmlformats.org/markup-compatibility/2006">
              <mc:Choice xmlns:v="urn:schemas-microsoft-com:vml" Requires="v">
                <p:oleObj spid="_x0000_s6150" name="Equation" r:id="rId15" imgW="5791200" imgH="15849600" progId="Equation.DSMT4">
                  <p:embed/>
                </p:oleObj>
              </mc:Choice>
              <mc:Fallback>
                <p:oleObj name="Equation" r:id="rId15" imgW="5791200" imgH="15849600" progId="Equation.DSMT4">
                  <p:embed/>
                  <p:pic>
                    <p:nvPicPr>
                      <p:cNvPr id="0" name="图片 6149"/>
                      <p:cNvPicPr>
                        <a:picLocks noChangeAspect="1"/>
                      </p:cNvPicPr>
                      <p:nvPr/>
                    </p:nvPicPr>
                    <p:blipFill>
                      <a:blip r:embed="rId16"/>
                      <a:stretch>
                        <a:fillRect/>
                      </a:stretch>
                    </p:blipFill>
                    <p:spPr>
                      <a:xfrm>
                        <a:off x="6573292" y="5193951"/>
                        <a:ext cx="219075" cy="6000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79909"/>
            <a:ext cx="11831400" cy="524066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能力进</a:t>
            </a:r>
            <a:r>
              <a:rPr lang="zh-CN" altLang="en-US" sz="2410" b="1" kern="0" dirty="0" smtClean="0">
                <a:solidFill>
                  <a:srgbClr val="000000"/>
                </a:solidFill>
                <a:latin typeface="Times New Roman" panose="02020603050405020304" pitchFamily="65" charset="-122"/>
                <a:ea typeface="微软雅黑" panose="020B0503020204020204" pitchFamily="34" charset="-122"/>
              </a:rPr>
              <a:t>阶</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一定质量的理想气体经过一系列变化过程,如图所示,下列说法中正确的是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7135" kern="0" spc="1041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63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过程中,气体温度降低,体积增大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过程中,气体温度不变,体积减小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过程中,气体压强增大,体积不变</a:t>
            </a:r>
            <a:endParaRPr lang="zh-CN" altLang="en-US" dirty="0"/>
          </a:p>
        </p:txBody>
      </p:sp>
      <p:pic>
        <p:nvPicPr>
          <p:cNvPr id="3" name="图片 3" descr="textimage27.jpeg"/>
          <p:cNvPicPr>
            <a:picLocks noChangeAspect="1"/>
          </p:cNvPicPr>
          <p:nvPr/>
        </p:nvPicPr>
        <p:blipFill>
          <a:blip r:embed="rId1" cstate="print"/>
          <a:stretch>
            <a:fillRect/>
          </a:stretch>
        </p:blipFill>
        <p:spPr>
          <a:xfrm>
            <a:off x="4715942" y="1728042"/>
            <a:ext cx="2208219" cy="1821309"/>
          </a:xfrm>
          <a:prstGeom prst="rect">
            <a:avLst/>
          </a:prstGeom>
        </p:spPr>
      </p:pic>
      <p:sp>
        <p:nvSpPr>
          <p:cNvPr id="4" name="TextBox 2"/>
          <p:cNvSpPr txBox="1"/>
          <p:nvPr/>
        </p:nvSpPr>
        <p:spPr>
          <a:xfrm>
            <a:off x="468000" y="5436493"/>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D.在</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状态时,气体的体积</a:t>
            </a:r>
            <a:r>
              <a:rPr lang="zh-CN" altLang="en-US" sz="2410" kern="0" dirty="0" smtClean="0">
                <a:solidFill>
                  <a:srgbClr val="000000"/>
                </a:solidFill>
                <a:latin typeface="Times New Roman" panose="02020603050405020304" pitchFamily="65" charset="-122"/>
                <a:ea typeface="华文细黑" panose="02010600040101010101" pitchFamily="65" charset="-122"/>
              </a:rPr>
              <a:t>最小 </a:t>
            </a:r>
            <a:endParaRPr lang="zh-CN" altLang="en-US" dirty="0"/>
          </a:p>
        </p:txBody>
      </p:sp>
      <p:sp>
        <p:nvSpPr>
          <p:cNvPr id="5" name="文本框 8"/>
          <p:cNvSpPr txBox="1"/>
          <p:nvPr/>
        </p:nvSpPr>
        <p:spPr>
          <a:xfrm>
            <a:off x="611486" y="1404045"/>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41089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解法一　根据气体实验定律分析</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过程中,气体压强不变,温度降低,根据盖-吕萨克定律可知,体积应减小,</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br>
              <a:rPr dirty="0"/>
            </a:b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过程中气体的温度保持不变,即气体发生等温变化,根据玻意耳定律可知,由于压强减</a:t>
            </a:r>
            <a:br>
              <a:rPr dirty="0"/>
            </a:br>
            <a:r>
              <a:rPr lang="zh-CN" altLang="en-US" sz="2410" kern="0" dirty="0" smtClean="0">
                <a:solidFill>
                  <a:srgbClr val="000000"/>
                </a:solidFill>
                <a:latin typeface="Times New Roman" panose="02020603050405020304" pitchFamily="65" charset="-122"/>
                <a:ea typeface="楷体_GB2312" pitchFamily="65" charset="-122"/>
              </a:rPr>
              <a:t>小,故体积增大,</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过程中,由题图可知,</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与</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成正比,则气体发生等容变化,体</a:t>
            </a:r>
            <a:br>
              <a:rPr dirty="0"/>
            </a:br>
            <a:r>
              <a:rPr lang="zh-CN" altLang="en-US" sz="2410" kern="0" dirty="0" smtClean="0">
                <a:solidFill>
                  <a:srgbClr val="000000"/>
                </a:solidFill>
                <a:latin typeface="Times New Roman" panose="02020603050405020304" pitchFamily="65" charset="-122"/>
                <a:ea typeface="楷体_GB2312" pitchFamily="65" charset="-122"/>
              </a:rPr>
              <a:t>积不变,温度升高则压强增大,综上所述可知在</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状态时,气体的体积最小,</a:t>
            </a:r>
            <a:r>
              <a:rPr lang="zh-CN" altLang="en-US" sz="2410" kern="0" dirty="0" smtClean="0">
                <a:solidFill>
                  <a:srgbClr val="C00000"/>
                </a:solidFill>
                <a:latin typeface="Times New Roman" panose="02020603050405020304" pitchFamily="65" charset="-122"/>
                <a:ea typeface="楷体_GB2312" pitchFamily="65" charset="-122"/>
              </a:rPr>
              <a:t>C正确</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解法二　根据图线斜率的意义分析</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由理想气体状态方程</a:t>
            </a:r>
            <a:r>
              <a:rPr lang="zh-CN" altLang="en-US" sz="3090" kern="0" spc="5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988"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,即某状态(点)与原点连线的斜率</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98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,斜率越大,体</a:t>
            </a:r>
            <a:endParaRPr lang="zh-CN" altLang="en-US" dirty="0"/>
          </a:p>
        </p:txBody>
      </p:sp>
      <p:graphicFrame>
        <p:nvGraphicFramePr>
          <p:cNvPr id="4" name="对象 3"/>
          <p:cNvGraphicFramePr>
            <a:graphicFrameLocks noChangeAspect="1"/>
          </p:cNvGraphicFramePr>
          <p:nvPr/>
        </p:nvGraphicFramePr>
        <p:xfrm>
          <a:off x="3222000" y="3703265"/>
          <a:ext cx="457200" cy="657224"/>
        </p:xfrm>
        <a:graphic>
          <a:graphicData uri="http://schemas.openxmlformats.org/presentationml/2006/ole">
            <mc:AlternateContent xmlns:mc="http://schemas.openxmlformats.org/markup-compatibility/2006">
              <mc:Choice xmlns:v="urn:schemas-microsoft-com:vml" Requires="v">
                <p:oleObj spid="_x0000_s7169" name="Equation" r:id="rId1" imgW="12192000" imgH="17373600" progId="Equation.DSMT4">
                  <p:embed/>
                </p:oleObj>
              </mc:Choice>
              <mc:Fallback>
                <p:oleObj name="Equation" r:id="rId1" imgW="12192000" imgH="17373600" progId="Equation.DSMT4">
                  <p:embed/>
                  <p:pic>
                    <p:nvPicPr>
                      <p:cNvPr id="0" name="图片 7168"/>
                      <p:cNvPicPr>
                        <a:picLocks noChangeAspect="1"/>
                      </p:cNvPicPr>
                      <p:nvPr/>
                    </p:nvPicPr>
                    <p:blipFill>
                      <a:blip r:embed="rId2"/>
                      <a:stretch>
                        <a:fillRect/>
                      </a:stretch>
                    </p:blipFill>
                    <p:spPr>
                      <a:xfrm>
                        <a:off x="3222000" y="3703265"/>
                        <a:ext cx="457200"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7446" y="3703265"/>
          <a:ext cx="266699" cy="657224"/>
        </p:xfrm>
        <a:graphic>
          <a:graphicData uri="http://schemas.openxmlformats.org/presentationml/2006/ole">
            <mc:AlternateContent xmlns:mc="http://schemas.openxmlformats.org/markup-compatibility/2006">
              <mc:Choice xmlns:v="urn:schemas-microsoft-com:vml" Requires="v">
                <p:oleObj spid="_x0000_s7170" name="Equation" r:id="rId3" imgW="7010400" imgH="17373600" progId="Equation.DSMT4">
                  <p:embed/>
                </p:oleObj>
              </mc:Choice>
              <mc:Fallback>
                <p:oleObj name="Equation" r:id="rId3" imgW="7010400" imgH="17373600" progId="Equation.DSMT4">
                  <p:embed/>
                  <p:pic>
                    <p:nvPicPr>
                      <p:cNvPr id="0" name="图片 7169"/>
                      <p:cNvPicPr>
                        <a:picLocks noChangeAspect="1"/>
                      </p:cNvPicPr>
                      <p:nvPr/>
                    </p:nvPicPr>
                    <p:blipFill>
                      <a:blip r:embed="rId4"/>
                      <a:stretch>
                        <a:fillRect/>
                      </a:stretch>
                    </p:blipFill>
                    <p:spPr>
                      <a:xfrm>
                        <a:off x="4687446" y="3703265"/>
                        <a:ext cx="26669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687885" y="3703265"/>
          <a:ext cx="266700" cy="657225"/>
        </p:xfrm>
        <a:graphic>
          <a:graphicData uri="http://schemas.openxmlformats.org/presentationml/2006/ole">
            <mc:AlternateContent xmlns:mc="http://schemas.openxmlformats.org/markup-compatibility/2006">
              <mc:Choice xmlns:v="urn:schemas-microsoft-com:vml" Requires="v">
                <p:oleObj spid="_x0000_s7171" name="Equation" r:id="rId5" imgW="7010400" imgH="17373600" progId="Equation.DSMT4">
                  <p:embed/>
                </p:oleObj>
              </mc:Choice>
              <mc:Fallback>
                <p:oleObj name="Equation" r:id="rId5" imgW="7010400" imgH="17373600" progId="Equation.DSMT4">
                  <p:embed/>
                  <p:pic>
                    <p:nvPicPr>
                      <p:cNvPr id="0" name="图片 7170"/>
                      <p:cNvPicPr>
                        <a:picLocks noChangeAspect="1"/>
                      </p:cNvPicPr>
                      <p:nvPr/>
                    </p:nvPicPr>
                    <p:blipFill>
                      <a:blip r:embed="rId6"/>
                      <a:stretch>
                        <a:fillRect/>
                      </a:stretch>
                    </p:blipFill>
                    <p:spPr>
                      <a:xfrm>
                        <a:off x="9687885" y="3703265"/>
                        <a:ext cx="266700" cy="657225"/>
                      </a:xfrm>
                      <a:prstGeom prst="rect">
                        <a:avLst/>
                      </a:prstGeom>
                      <a:noFill/>
                      <a:ln w="9525">
                        <a:noFill/>
                      </a:ln>
                    </p:spPr>
                  </p:pic>
                </p:oleObj>
              </mc:Fallback>
            </mc:AlternateContent>
          </a:graphicData>
        </a:graphic>
      </p:graphicFrame>
      <p:sp>
        <p:nvSpPr>
          <p:cNvPr id="7" name="TextBox 2"/>
          <p:cNvSpPr txBox="1"/>
          <p:nvPr/>
        </p:nvSpPr>
        <p:spPr>
          <a:xfrm>
            <a:off x="468000" y="4392416"/>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越小,故从图中可以看出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,温度及压强可由图像直观反映出来</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8" name="图片 3" descr="textimage28.jpeg"/>
          <p:cNvPicPr>
            <a:picLocks noChangeAspect="1"/>
          </p:cNvPicPr>
          <p:nvPr/>
        </p:nvPicPr>
        <p:blipFill>
          <a:blip r:embed="rId7" cstate="print"/>
          <a:stretch>
            <a:fillRect/>
          </a:stretch>
        </p:blipFill>
        <p:spPr>
          <a:xfrm>
            <a:off x="4643934" y="4932437"/>
            <a:ext cx="1828800" cy="13335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40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a:t>
            </a:r>
            <a:r>
              <a:rPr lang="zh-CN" altLang="en-US" sz="2410" b="1" kern="0" dirty="0" smtClean="0">
                <a:solidFill>
                  <a:srgbClr val="DE0000"/>
                </a:solidFill>
                <a:ea typeface="微软雅黑" panose="020B0503020204020204" pitchFamily="34" charset="-122"/>
              </a:rPr>
              <a:t>阶</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根据气体状态变化的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图像,定性作出三个过程的</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a:t>
            </a:r>
            <a:endParaRPr lang="zh-CN" altLang="en-US" dirty="0"/>
          </a:p>
        </p:txBody>
      </p:sp>
      <p:grpSp>
        <p:nvGrpSpPr>
          <p:cNvPr id="5" name="组合 4"/>
          <p:cNvGrpSpPr/>
          <p:nvPr/>
        </p:nvGrpSpPr>
        <p:grpSpPr>
          <a:xfrm>
            <a:off x="468000" y="1440088"/>
            <a:ext cx="11831400" cy="1673496"/>
            <a:chOff x="468000" y="1440088"/>
            <a:chExt cx="11831400" cy="1673496"/>
          </a:xfrm>
        </p:grpSpPr>
        <p:sp>
          <p:nvSpPr>
            <p:cNvPr id="3" name="TextBox 2"/>
            <p:cNvSpPr txBox="1"/>
            <p:nvPr/>
          </p:nvSpPr>
          <p:spPr>
            <a:xfrm>
              <a:off x="468000" y="1440088"/>
              <a:ext cx="11831400" cy="15281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如图所示</a:t>
              </a:r>
              <a:endParaRPr lang="zh-CN" altLang="en-US" dirty="0"/>
            </a:p>
            <a:p>
              <a:pPr marL="0" indent="0" eaLnBrk="0" latinLnBrk="1" hangingPunct="0">
                <a:lnSpc>
                  <a:spcPct val="150000"/>
                </a:lnSpc>
                <a:spcBef>
                  <a:spcPts val="145"/>
                </a:spcBef>
                <a:buNone/>
              </a:pPr>
              <a:r>
                <a:rPr lang="zh-CN" altLang="en-US" sz="4720" kern="0" spc="697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4" name="图片 3" descr="textimage29.jpeg"/>
            <p:cNvPicPr>
              <a:picLocks noChangeAspect="1"/>
            </p:cNvPicPr>
            <p:nvPr/>
          </p:nvPicPr>
          <p:blipFill>
            <a:blip r:embed="rId1" cstate="print"/>
            <a:stretch>
              <a:fillRect/>
            </a:stretch>
          </p:blipFill>
          <p:spPr>
            <a:xfrm>
              <a:off x="4643934" y="1980109"/>
              <a:ext cx="1485899" cy="1133475"/>
            </a:xfrm>
            <a:prstGeom prst="rect">
              <a:avLst/>
            </a:prstGeom>
          </p:spPr>
        </p:pic>
      </p:grpSp>
      <p:sp>
        <p:nvSpPr>
          <p:cNvPr id="6" name="TextBox 2"/>
          <p:cNvSpPr txBox="1"/>
          <p:nvPr/>
        </p:nvSpPr>
        <p:spPr>
          <a:xfrm>
            <a:off x="468000" y="3233642"/>
            <a:ext cx="11831400" cy="5140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a:t>
            </a:r>
            <a:r>
              <a:rPr lang="zh-CN" altLang="en-US" sz="2410" b="1" kern="0" dirty="0" smtClean="0">
                <a:solidFill>
                  <a:srgbClr val="DE0000"/>
                </a:solidFill>
                <a:ea typeface="微软雅黑" panose="020B0503020204020204" pitchFamily="34" charset="-122"/>
              </a:rPr>
              <a:t>阶</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根据气体状态变化的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图像,定性作出三个过程的</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图像。</a:t>
            </a:r>
            <a:endParaRPr lang="zh-CN" altLang="en-US" dirty="0"/>
          </a:p>
        </p:txBody>
      </p:sp>
      <p:grpSp>
        <p:nvGrpSpPr>
          <p:cNvPr id="7" name="组合 6"/>
          <p:cNvGrpSpPr/>
          <p:nvPr/>
        </p:nvGrpSpPr>
        <p:grpSpPr>
          <a:xfrm>
            <a:off x="468000" y="4061695"/>
            <a:ext cx="11831400" cy="1878854"/>
            <a:chOff x="468000" y="648000"/>
            <a:chExt cx="11831400" cy="1878854"/>
          </a:xfrm>
        </p:grpSpPr>
        <p:sp>
          <p:nvSpPr>
            <p:cNvPr id="8" name="TextBox 2"/>
            <p:cNvSpPr txBox="1"/>
            <p:nvPr/>
          </p:nvSpPr>
          <p:spPr>
            <a:xfrm>
              <a:off x="468000" y="648000"/>
              <a:ext cx="11831400" cy="16210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如图所示</a:t>
              </a:r>
              <a:endParaRPr lang="zh-CN" altLang="en-US" dirty="0"/>
            </a:p>
            <a:p>
              <a:pPr marL="0" indent="0" eaLnBrk="0" latinLnBrk="1" hangingPunct="0">
                <a:lnSpc>
                  <a:spcPct val="150000"/>
                </a:lnSpc>
                <a:spcBef>
                  <a:spcPts val="145"/>
                </a:spcBef>
                <a:buNone/>
              </a:pPr>
              <a:r>
                <a:rPr lang="zh-CN" altLang="en-US" sz="5180" kern="0" spc="719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9" name="图片 3" descr="textimage30.jpeg"/>
            <p:cNvPicPr>
              <a:picLocks noChangeAspect="1"/>
            </p:cNvPicPr>
            <p:nvPr/>
          </p:nvPicPr>
          <p:blipFill>
            <a:blip r:embed="rId2" cstate="print"/>
            <a:stretch>
              <a:fillRect/>
            </a:stretch>
          </p:blipFill>
          <p:spPr>
            <a:xfrm>
              <a:off x="5075982" y="1260029"/>
              <a:ext cx="1571625" cy="12668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处理气体状态变化的图像</a:t>
            </a:r>
            <a:r>
              <a:rPr lang="zh-CN" altLang="en-US" sz="2410" kern="0" dirty="0" smtClean="0">
                <a:solidFill>
                  <a:srgbClr val="000000"/>
                </a:solidFill>
                <a:latin typeface="华文细黑" panose="02010600040101010101" pitchFamily="65" charset="-122"/>
                <a:ea typeface="华文细黑" panose="02010600040101010101" pitchFamily="65" charset="-122"/>
              </a:rPr>
              <a:t>问题要</a:t>
            </a:r>
            <a:r>
              <a:rPr lang="zh-CN" altLang="en-US" sz="2410" kern="0" dirty="0" smtClean="0">
                <a:solidFill>
                  <a:srgbClr val="000000"/>
                </a:solidFill>
                <a:latin typeface="华文细黑" panose="02010600040101010101" pitchFamily="65" charset="-122"/>
                <a:ea typeface="华文细黑" panose="02010600040101010101" pitchFamily="65" charset="-122"/>
              </a:rPr>
              <a:t>抓住“点、线、斜率、面积</a:t>
            </a:r>
            <a:r>
              <a:rPr lang="zh-CN" altLang="en-US" sz="2410" kern="0" dirty="0" smtClean="0">
                <a:solidFill>
                  <a:srgbClr val="000000"/>
                </a:solidFill>
                <a:latin typeface="华文细黑" panose="02010600040101010101" pitchFamily="65" charset="-122"/>
                <a:ea typeface="华文细黑" panose="02010600040101010101" pitchFamily="65" charset="-122"/>
              </a:rPr>
              <a:t>”</a:t>
            </a:r>
            <a:endParaRPr lang="zh-CN" altLang="en-US" dirty="0"/>
          </a:p>
        </p:txBody>
      </p:sp>
      <p:pic>
        <p:nvPicPr>
          <p:cNvPr id="3" name="图片 3" descr="textimage31.jpeg"/>
          <p:cNvPicPr>
            <a:picLocks noChangeAspect="1"/>
          </p:cNvPicPr>
          <p:nvPr/>
        </p:nvPicPr>
        <p:blipFill>
          <a:blip r:embed="rId1" cstate="print"/>
          <a:stretch>
            <a:fillRect/>
          </a:stretch>
        </p:blipFill>
        <p:spPr>
          <a:xfrm>
            <a:off x="3347790" y="1908101"/>
            <a:ext cx="5256584" cy="45835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554004"/>
          <a:ext cx="11268000" cy="3040698"/>
        </p:xfrm>
        <a:graphic>
          <a:graphicData uri="http://schemas.openxmlformats.org/drawingml/2006/table">
            <a:tbl>
              <a:tblPr/>
              <a:tblGrid>
                <a:gridCol w="1223606"/>
                <a:gridCol w="3528392"/>
                <a:gridCol w="6516002"/>
              </a:tblGrid>
              <a:tr h="0">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球体模型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立方体模型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对象</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固体和液体分子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气体分子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3920" kern="0" spc="10031" dirty="0" smtClean="0">
                          <a:solidFill>
                            <a:srgbClr val="000000"/>
                          </a:solidFill>
                          <a:latin typeface="Times New Roman" panose="02020603050405020304" pitchFamily="65" charset="-122"/>
                          <a:ea typeface="华文细黑" panose="02010600040101010101" pitchFamily="65" charset="-122"/>
                        </a:rPr>
                        <a:t> </a:t>
                      </a:r>
                      <a:endParaRPr lang="zh-CN" altLang="en-US" sz="3920" kern="0" spc="10031"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3820" kern="0" spc="3679" dirty="0" smtClean="0">
                          <a:solidFill>
                            <a:srgbClr val="000000"/>
                          </a:solidFill>
                          <a:latin typeface="Times New Roman" panose="02020603050405020304" pitchFamily="65" charset="-122"/>
                          <a:ea typeface="华文细黑" panose="02010600040101010101" pitchFamily="65" charset="-122"/>
                        </a:rPr>
                        <a:t> </a:t>
                      </a:r>
                      <a:endParaRPr lang="zh-CN" altLang="en-US" sz="3820" kern="0" spc="3679"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d=</a:t>
                      </a:r>
                      <a:r>
                        <a:rPr lang="zh-CN" altLang="en-US" sz="2885" kern="0" spc="1838" dirty="0" smtClean="0">
                          <a:solidFill>
                            <a:srgbClr val="000000"/>
                          </a:solidFill>
                          <a:latin typeface="Times New Roman" panose="02020603050405020304" pitchFamily="65" charset="-122"/>
                          <a:ea typeface="华文细黑" panose="02010600040101010101" pitchFamily="65" charset="-122"/>
                        </a:rPr>
                        <a:t> </a:t>
                      </a:r>
                      <a:endParaRPr lang="zh-CN" altLang="en-US" sz="2885" kern="0" spc="1838"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d=</a:t>
                      </a:r>
                      <a:r>
                        <a:rPr lang="zh-CN" altLang="en-US" sz="1905" kern="0" spc="1618" dirty="0" smtClean="0">
                          <a:solidFill>
                            <a:srgbClr val="000000"/>
                          </a:solidFill>
                          <a:latin typeface="Times New Roman" panose="02020603050405020304" pitchFamily="65" charset="-122"/>
                          <a:ea typeface="华文细黑" panose="02010600040101010101" pitchFamily="65" charset="-122"/>
                        </a:rPr>
                        <a:t> </a:t>
                      </a:r>
                      <a:endParaRPr lang="zh-CN" altLang="en-US" sz="1905" kern="0" spc="1618"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意义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d为分子直径</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为分子体积</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d为气体</a:t>
                      </a:r>
                      <a:r>
                        <a:rPr lang="zh-CN" altLang="en-US" sz="2010" kern="0" dirty="0" smtClean="0">
                          <a:solidFill>
                            <a:srgbClr val="000000"/>
                          </a:solidFill>
                          <a:latin typeface="Times New Roman" panose="02020603050405020304" pitchFamily="65" charset="-122"/>
                          <a:ea typeface="华文细黑" panose="02010600040101010101" pitchFamily="65" charset="-122"/>
                        </a:rPr>
                        <a:t>分子间的平均</a:t>
                      </a:r>
                      <a:r>
                        <a:rPr lang="zh-CN" altLang="en-US" sz="2010" kern="0" dirty="0" smtClean="0">
                          <a:solidFill>
                            <a:srgbClr val="000000"/>
                          </a:solidFill>
                          <a:latin typeface="Times New Roman" panose="02020603050405020304" pitchFamily="65" charset="-122"/>
                          <a:ea typeface="华文细黑" panose="02010600040101010101" pitchFamily="65" charset="-122"/>
                        </a:rPr>
                        <a:t>距离,V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为</a:t>
                      </a:r>
                      <a:r>
                        <a:rPr lang="zh-CN" altLang="en-US" sz="2010" kern="0" dirty="0" smtClean="0">
                          <a:solidFill>
                            <a:srgbClr val="000000"/>
                          </a:solidFill>
                          <a:latin typeface="Times New Roman" panose="02020603050405020304" pitchFamily="65" charset="-122"/>
                          <a:ea typeface="华文细黑" panose="02010600040101010101" pitchFamily="65" charset="-122"/>
                        </a:rPr>
                        <a:t>分子所</a:t>
                      </a:r>
                      <a:r>
                        <a:rPr lang="zh-CN" altLang="en-US" sz="2010" kern="0" dirty="0" smtClean="0">
                          <a:solidFill>
                            <a:srgbClr val="000000"/>
                          </a:solidFill>
                          <a:latin typeface="Times New Roman" panose="02020603050405020304" pitchFamily="65" charset="-122"/>
                          <a:ea typeface="华文细黑" panose="02010600040101010101" pitchFamily="65" charset="-122"/>
                        </a:rPr>
                        <a:t>占空间体积</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0.jpeg"/>
          <p:cNvPicPr>
            <a:picLocks noChangeAspect="1"/>
          </p:cNvPicPr>
          <p:nvPr/>
        </p:nvPicPr>
        <p:blipFill>
          <a:blip r:embed="rId1" cstate="print"/>
          <a:stretch>
            <a:fillRect/>
          </a:stretch>
        </p:blipFill>
        <p:spPr>
          <a:xfrm>
            <a:off x="2651458" y="2915835"/>
            <a:ext cx="923998" cy="596128"/>
          </a:xfrm>
          <a:prstGeom prst="rect">
            <a:avLst/>
          </a:prstGeom>
        </p:spPr>
      </p:pic>
      <p:pic>
        <p:nvPicPr>
          <p:cNvPr id="4" name="图片 4" descr="textimage1.jpeg"/>
          <p:cNvPicPr>
            <a:picLocks noChangeAspect="1"/>
          </p:cNvPicPr>
          <p:nvPr/>
        </p:nvPicPr>
        <p:blipFill>
          <a:blip r:embed="rId2" cstate="print"/>
          <a:stretch>
            <a:fillRect/>
          </a:stretch>
        </p:blipFill>
        <p:spPr>
          <a:xfrm>
            <a:off x="8459976" y="2843994"/>
            <a:ext cx="615596" cy="720247"/>
          </a:xfrm>
          <a:prstGeom prst="rect">
            <a:avLst/>
          </a:prstGeom>
        </p:spPr>
      </p:pic>
      <p:graphicFrame>
        <p:nvGraphicFramePr>
          <p:cNvPr id="6" name="对象 5"/>
          <p:cNvGraphicFramePr>
            <a:graphicFrameLocks noChangeAspect="1"/>
          </p:cNvGraphicFramePr>
          <p:nvPr/>
        </p:nvGraphicFramePr>
        <p:xfrm>
          <a:off x="2051646" y="3707542"/>
          <a:ext cx="600074" cy="638174"/>
        </p:xfrm>
        <a:graphic>
          <a:graphicData uri="http://schemas.openxmlformats.org/presentationml/2006/ole">
            <mc:AlternateContent xmlns:mc="http://schemas.openxmlformats.org/markup-compatibility/2006">
              <mc:Choice xmlns:v="urn:schemas-microsoft-com:vml" Requires="v">
                <p:oleObj spid="_x0000_s1025" name="Equation" r:id="rId3" imgW="15849600" imgH="16764000" progId="Equation.DSMT4">
                  <p:embed/>
                </p:oleObj>
              </mc:Choice>
              <mc:Fallback>
                <p:oleObj name="Equation" r:id="rId3" imgW="15849600" imgH="16764000" progId="Equation.DSMT4">
                  <p:embed/>
                  <p:pic>
                    <p:nvPicPr>
                      <p:cNvPr id="0" name="图片 1024"/>
                      <p:cNvPicPr>
                        <a:picLocks noChangeAspect="1"/>
                      </p:cNvPicPr>
                      <p:nvPr/>
                    </p:nvPicPr>
                    <p:blipFill>
                      <a:blip r:embed="rId4"/>
                      <a:stretch>
                        <a:fillRect/>
                      </a:stretch>
                    </p:blipFill>
                    <p:spPr>
                      <a:xfrm>
                        <a:off x="2051646" y="3707542"/>
                        <a:ext cx="600074" cy="6381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580038" y="3778280"/>
          <a:ext cx="447675" cy="352424"/>
        </p:xfrm>
        <a:graphic>
          <a:graphicData uri="http://schemas.openxmlformats.org/presentationml/2006/ole">
            <mc:AlternateContent xmlns:mc="http://schemas.openxmlformats.org/markup-compatibility/2006">
              <mc:Choice xmlns:v="urn:schemas-microsoft-com:vml" Requires="v">
                <p:oleObj spid="_x0000_s1027" name="Equation" r:id="rId5" imgW="11887200" imgH="9448800" progId="Equation.DSMT4">
                  <p:embed/>
                </p:oleObj>
              </mc:Choice>
              <mc:Fallback>
                <p:oleObj name="Equation" r:id="rId5" imgW="11887200" imgH="9448800" progId="Equation.DSMT4">
                  <p:embed/>
                  <p:pic>
                    <p:nvPicPr>
                      <p:cNvPr id="0" name="图片 1026"/>
                      <p:cNvPicPr>
                        <a:picLocks noChangeAspect="1"/>
                      </p:cNvPicPr>
                      <p:nvPr/>
                    </p:nvPicPr>
                    <p:blipFill>
                      <a:blip r:embed="rId6"/>
                      <a:stretch>
                        <a:fillRect/>
                      </a:stretch>
                    </p:blipFill>
                    <p:spPr>
                      <a:xfrm>
                        <a:off x="5580038" y="3778280"/>
                        <a:ext cx="447675" cy="352424"/>
                      </a:xfrm>
                      <a:prstGeom prst="rect">
                        <a:avLst/>
                      </a:prstGeom>
                      <a:noFill/>
                      <a:ln w="9525">
                        <a:noFill/>
                      </a:ln>
                    </p:spPr>
                  </p:pic>
                </p:oleObj>
              </mc:Fallback>
            </mc:AlternateContent>
          </a:graphicData>
        </a:graphic>
      </p:graphicFrame>
      <p:sp>
        <p:nvSpPr>
          <p:cNvPr id="8"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.分子的两种模型</a:t>
            </a:r>
            <a:endParaRPr lang="zh-CN" alt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31</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484165"/>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玻璃管</a:t>
            </a:r>
            <a:r>
              <a:rPr lang="en-US" altLang="zh-CN" sz="50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液柱模型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　玻璃管-液柱模型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1.玻璃管-液柱模型的核心研究对象是什么?</a:t>
            </a:r>
            <a:endParaRPr lang="zh-CN" altLang="en-US" b="1" dirty="0"/>
          </a:p>
        </p:txBody>
      </p:sp>
      <p:graphicFrame>
        <p:nvGraphicFramePr>
          <p:cNvPr id="3" name="表格 2"/>
          <p:cNvGraphicFramePr>
            <a:graphicFrameLocks noGrp="1"/>
          </p:cNvGraphicFramePr>
          <p:nvPr/>
        </p:nvGraphicFramePr>
        <p:xfrm>
          <a:off x="468000" y="1991581"/>
          <a:ext cx="11268000" cy="2148768"/>
        </p:xfrm>
        <a:graphic>
          <a:graphicData uri="http://schemas.openxmlformats.org/drawingml/2006/table">
            <a:tbl>
              <a:tblPr/>
              <a:tblGrid>
                <a:gridCol w="3756000"/>
                <a:gridCol w="3756000"/>
                <a:gridCol w="3756000"/>
              </a:tblGrid>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热学研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究对象</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被液柱封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闭的气体</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依据气体实验定律或理想气体状</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态方程列出方程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力学研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究对象</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液柱</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对液柱进行受力分析,列相关方</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34008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2.两种研究对象的区别在哪里?</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连通的气体压强处处相等,而液体的压强与该位置的高度有关。</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3.玻璃管-液柱模型的核心方程是什么?</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一段液柱下表面处的压强等于液柱上表面处的压强加上由于液柱重力产生的压强,</a:t>
            </a:r>
            <a:r>
              <a:rPr lang="zh-CN" altLang="en-US" sz="2410" kern="0" dirty="0" smtClean="0">
                <a:solidFill>
                  <a:srgbClr val="000000"/>
                </a:solidFill>
                <a:latin typeface="Times New Roman" panose="02020603050405020304" pitchFamily="65" charset="-122"/>
                <a:ea typeface="华文细黑" panose="02010600040101010101" pitchFamily="65" charset="-122"/>
              </a:rPr>
              <a:t>即</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上</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ρgh</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下</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h</a:t>
            </a:r>
            <a:r>
              <a:rPr lang="zh-CN" altLang="en-US" sz="2410" u="sng" kern="0" dirty="0" smtClean="0">
                <a:solidFill>
                  <a:srgbClr val="000000"/>
                </a:solidFill>
                <a:latin typeface="Times New Roman" panose="02020603050405020304" pitchFamily="65" charset="-122"/>
                <a:ea typeface="华文细黑" panose="02010600040101010101" pitchFamily="65" charset="-122"/>
              </a:rPr>
              <a:t>是两液面间的高度差,而非液柱的长度</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4.解决玻璃管-液柱模型的基本步骤</a:t>
            </a:r>
            <a:endParaRPr lang="zh-CN" altLang="en-US" b="1" dirty="0"/>
          </a:p>
        </p:txBody>
      </p:sp>
      <p:pic>
        <p:nvPicPr>
          <p:cNvPr id="3" name="图片 3" descr="textimage32.jpeg"/>
          <p:cNvPicPr>
            <a:picLocks noChangeAspect="1"/>
          </p:cNvPicPr>
          <p:nvPr/>
        </p:nvPicPr>
        <p:blipFill>
          <a:blip r:embed="rId1" cstate="print"/>
          <a:stretch>
            <a:fillRect/>
          </a:stretch>
        </p:blipFill>
        <p:spPr>
          <a:xfrm>
            <a:off x="3635822" y="3960290"/>
            <a:ext cx="5500646" cy="226940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40008"/>
          </a:xfrm>
          <a:prstGeom prst="rect">
            <a:avLst/>
          </a:prstGeom>
          <a:noFill/>
        </p:spPr>
        <p:txBody>
          <a:bodyPr wrap="square" lIns="0" tIns="0" rIns="0" bIns="0" rtlCol="0">
            <a:spAutoFit/>
          </a:bodyPr>
          <a:lstStyle/>
          <a:p>
            <a:pPr eaLnBrk="0" latinLnBrk="1" hangingPunct="0">
              <a:lnSpc>
                <a:spcPct val="150000"/>
              </a:lnSpc>
              <a:spcBef>
                <a:spcPts val="3790"/>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教考衔接</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 (人教版选必三P</a:t>
            </a:r>
            <a:r>
              <a:rPr lang="zh-CN" altLang="en-US" sz="1815" kern="0" baseline="-15000" dirty="0" smtClean="0">
                <a:solidFill>
                  <a:srgbClr val="000000"/>
                </a:solidFill>
                <a:latin typeface="楷体" panose="02010609060101010101" pitchFamily="49" charset="-122"/>
                <a:ea typeface="楷体" panose="02010609060101010101" pitchFamily="49" charset="-122"/>
              </a:rPr>
              <a:t>44</a:t>
            </a:r>
            <a:r>
              <a:rPr lang="zh-CN" altLang="en-US" sz="2410" kern="0" dirty="0" smtClean="0">
                <a:solidFill>
                  <a:srgbClr val="000000"/>
                </a:solidFill>
                <a:latin typeface="楷体" panose="02010609060101010101" pitchFamily="49" charset="-122"/>
                <a:ea typeface="楷体" panose="02010609060101010101" pitchFamily="49" charset="-122"/>
              </a:rPr>
              <a:t>,T</a:t>
            </a:r>
            <a:r>
              <a:rPr lang="zh-CN" altLang="en-US" sz="1815" kern="0" baseline="-15000" dirty="0" smtClean="0">
                <a:solidFill>
                  <a:srgbClr val="000000"/>
                </a:solidFill>
                <a:latin typeface="楷体" panose="02010609060101010101" pitchFamily="49" charset="-122"/>
                <a:ea typeface="楷体" panose="02010609060101010101" pitchFamily="49" charset="-122"/>
              </a:rPr>
              <a:t>6</a:t>
            </a:r>
            <a:r>
              <a:rPr lang="zh-CN" altLang="en-US" sz="2410" kern="0" dirty="0" smtClean="0">
                <a:solidFill>
                  <a:srgbClr val="000000"/>
                </a:solidFill>
                <a:latin typeface="楷体" panose="02010609060101010101" pitchFamily="49" charset="-122"/>
                <a:ea typeface="楷体" panose="02010609060101010101" pitchFamily="49" charset="-122"/>
              </a:rPr>
              <a:t>改编)</a:t>
            </a:r>
            <a:r>
              <a:rPr lang="zh-CN" altLang="en-US" sz="2410" kern="0" dirty="0" smtClean="0">
                <a:solidFill>
                  <a:srgbClr val="000000"/>
                </a:solidFill>
                <a:latin typeface="Times New Roman" panose="02020603050405020304" pitchFamily="65" charset="-122"/>
                <a:ea typeface="华文细黑" panose="02010600040101010101" pitchFamily="65" charset="-122"/>
              </a:rPr>
              <a:t>一端开口且粗细均匀的玻璃管长</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=103 cm,用长</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10 cm</a:t>
            </a:r>
            <a:r>
              <a:rPr lang="zh-CN" altLang="en-US" sz="2410" kern="0" dirty="0" smtClean="0">
                <a:solidFill>
                  <a:srgbClr val="000000"/>
                </a:solidFill>
                <a:latin typeface="Times New Roman" panose="02020603050405020304" pitchFamily="65" charset="-122"/>
                <a:ea typeface="华文细黑" panose="02010600040101010101" pitchFamily="65" charset="-122"/>
              </a:rPr>
              <a:t>的水银柱封闭一定质量的空气(可视为理想气体)。当管开口向上竖直放置时,封闭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空气柱的长度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=13 cm,如图甲所示,已知大气压强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=75 cmHg,整个过程环境温度</a:t>
            </a:r>
            <a:r>
              <a:rPr lang="zh-CN" altLang="en-US" sz="2410" kern="0" dirty="0" smtClean="0">
                <a:solidFill>
                  <a:srgbClr val="000000"/>
                </a:solidFill>
                <a:latin typeface="Times New Roman" panose="02020603050405020304" pitchFamily="65" charset="-122"/>
                <a:ea typeface="华文细黑" panose="02010600040101010101" pitchFamily="65" charset="-122"/>
              </a:rPr>
              <a:t>保持</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17 </a:t>
            </a:r>
            <a:r>
              <a:rPr lang="zh-CN" altLang="en-US" sz="2410" kern="0" dirty="0" smtClean="0">
                <a:solidFill>
                  <a:srgbClr val="000000"/>
                </a:solidFill>
                <a:latin typeface="Times New Roman" panose="02020603050405020304" pitchFamily="65" charset="-122"/>
                <a:ea typeface="华文细黑" panose="02010600040101010101" pitchFamily="65" charset="-122"/>
              </a:rPr>
              <a:t>℃不变</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33.jpeg"/>
          <p:cNvPicPr>
            <a:picLocks noChangeAspect="1"/>
          </p:cNvPicPr>
          <p:nvPr/>
        </p:nvPicPr>
        <p:blipFill>
          <a:blip r:embed="rId1" cstate="print"/>
          <a:stretch>
            <a:fillRect/>
          </a:stretch>
        </p:blipFill>
        <p:spPr>
          <a:xfrm>
            <a:off x="1071594" y="3461738"/>
            <a:ext cx="800100" cy="2705100"/>
          </a:xfrm>
          <a:prstGeom prst="rect">
            <a:avLst/>
          </a:prstGeom>
        </p:spPr>
      </p:pic>
      <p:pic>
        <p:nvPicPr>
          <p:cNvPr id="4" name="图片 4" descr="textimage34.jpeg"/>
          <p:cNvPicPr>
            <a:picLocks noChangeAspect="1"/>
          </p:cNvPicPr>
          <p:nvPr/>
        </p:nvPicPr>
        <p:blipFill>
          <a:blip r:embed="rId2" cstate="print"/>
          <a:stretch>
            <a:fillRect/>
          </a:stretch>
        </p:blipFill>
        <p:spPr>
          <a:xfrm>
            <a:off x="2483694" y="4356373"/>
            <a:ext cx="2609850" cy="1362074"/>
          </a:xfrm>
          <a:prstGeom prst="rect">
            <a:avLst/>
          </a:prstGeom>
        </p:spPr>
      </p:pic>
      <p:pic>
        <p:nvPicPr>
          <p:cNvPr id="5" name="图片 3" descr="textimage35.jpeg"/>
          <p:cNvPicPr>
            <a:picLocks noChangeAspect="1"/>
          </p:cNvPicPr>
          <p:nvPr/>
        </p:nvPicPr>
        <p:blipFill>
          <a:blip r:embed="rId3" cstate="print"/>
          <a:stretch>
            <a:fillRect/>
          </a:stretch>
        </p:blipFill>
        <p:spPr>
          <a:xfrm>
            <a:off x="7057738" y="3295182"/>
            <a:ext cx="552450" cy="2705100"/>
          </a:xfrm>
          <a:prstGeom prst="rect">
            <a:avLst/>
          </a:prstGeom>
        </p:spPr>
      </p:pic>
      <p:pic>
        <p:nvPicPr>
          <p:cNvPr id="6" name="图片 4" descr="textimage36.jpeg"/>
          <p:cNvPicPr>
            <a:picLocks noChangeAspect="1"/>
          </p:cNvPicPr>
          <p:nvPr/>
        </p:nvPicPr>
        <p:blipFill>
          <a:blip r:embed="rId4" cstate="print"/>
          <a:stretch>
            <a:fillRect/>
          </a:stretch>
        </p:blipFill>
        <p:spPr>
          <a:xfrm>
            <a:off x="9207968" y="3287091"/>
            <a:ext cx="1321764" cy="272128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468000" y="648000"/>
            <a:ext cx="11831400" cy="4487382"/>
          </a:xfrm>
          <a:prstGeom prst="rect">
            <a:avLst/>
          </a:prstGeom>
          <a:noFill/>
        </p:spPr>
        <p:txBody>
          <a:bodyPr wrap="square" lIns="0" tIns="0" rIns="0" bIns="0" rtlCol="0">
            <a:spAutoFit/>
          </a:bodyPr>
          <a:lstStyle/>
          <a:p>
            <a:pPr eaLnBrk="0" latinLnBrk="1" hangingPunct="0">
              <a:lnSpc>
                <a:spcPct val="150000"/>
              </a:lnSpc>
              <a:spcBef>
                <a:spcPts val="3200"/>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回归教材</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当将玻璃管缓慢转至水平放置时</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如图乙所示</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求空气柱的长度</a:t>
            </a:r>
            <a:r>
              <a:rPr lang="en-US" altLang="zh-CN" sz="2410" i="1" kern="0" dirty="0" smtClean="0">
                <a:solidFill>
                  <a:srgbClr val="000000"/>
                </a:solidFill>
                <a:latin typeface="Times New Roman" panose="02020603050405020304" pitchFamily="65" charset="-122"/>
                <a:ea typeface="华文细黑" panose="02010600040101010101" pitchFamily="65" charset="-122"/>
              </a:rPr>
              <a:t>l</a:t>
            </a:r>
            <a:r>
              <a:rPr lang="en-US" altLang="zh-CN" sz="1815" kern="0" baseline="-15000" dirty="0" smtClean="0">
                <a:solidFill>
                  <a:srgbClr val="000000"/>
                </a:solidFill>
                <a:latin typeface="Times New Roman" panose="02020603050405020304" pitchFamily="65" charset="-122"/>
                <a:ea typeface="华文细黑" panose="02010600040101010101" pitchFamily="65" charset="-122"/>
              </a:rPr>
              <a:t>2</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保留三</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位有效数字</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情境变式</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在竖直平面内缓慢转动玻璃管</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当玻璃管开口向下竖直放置时</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如图丙所</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示</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求被封闭空气柱的长度</a:t>
            </a:r>
            <a:r>
              <a:rPr lang="en-US" altLang="zh-CN" sz="2410" i="1" kern="0" dirty="0" smtClean="0">
                <a:solidFill>
                  <a:srgbClr val="000000"/>
                </a:solidFill>
                <a:latin typeface="Times New Roman" panose="02020603050405020304" pitchFamily="65" charset="-122"/>
                <a:ea typeface="华文细黑" panose="02010600040101010101" pitchFamily="65" charset="-122"/>
              </a:rPr>
              <a:t>l</a:t>
            </a:r>
            <a:r>
              <a:rPr lang="en-US" altLang="zh-CN" sz="1815" kern="0" baseline="-15000" dirty="0" smtClean="0">
                <a:solidFill>
                  <a:srgbClr val="000000"/>
                </a:solidFill>
                <a:latin typeface="Times New Roman" panose="02020603050405020304" pitchFamily="65" charset="-122"/>
                <a:ea typeface="华文细黑" panose="02010600040101010101" pitchFamily="65" charset="-122"/>
              </a:rPr>
              <a:t>3</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3)(拓展变式1)将玻璃管开口端向下缓慢插入足够深的水银槽中,直到玻璃管顶部封闭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空气柱的长度重新变为13 cm为止,如图丁所示,求此时玻璃管插入水银槽的长度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(4)(拓展变式2)若使玻璃管开口向上做</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=5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的匀加速直线运动,</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,求稳定后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被封闭空气柱的长度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保留三位有效数字)</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27217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5)(链接高考)</a:t>
            </a:r>
            <a:r>
              <a:rPr lang="zh-CN" altLang="en-US" sz="2410" kern="0" dirty="0" smtClean="0">
                <a:solidFill>
                  <a:srgbClr val="000000"/>
                </a:solidFill>
                <a:latin typeface="Times New Roman" panose="02020603050405020304"/>
                <a:ea typeface="楷体" panose="02010609060101010101" pitchFamily="49" charset="-122"/>
              </a:rPr>
              <a:t>[2023全国乙,33(2),10分]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如图,竖直放置的封闭玻璃管由管径不同、长度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均为20 cm的</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两段细管组成,</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管的内径是</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管的2倍,</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管在上方。管内空气被一段</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水银柱隔开,水银柱在两管中的长度均为10 cm。现将玻璃管倒置使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管在上方,平衡</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管内的空气柱长度改变1 cm。求</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管在上方时,玻璃管内两部分气体的压强。(气</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体温度保持不变,以cmHg为压强单位)</a:t>
            </a:r>
            <a:endParaRPr lang="zh-CN" altLang="en-US" dirty="0"/>
          </a:p>
        </p:txBody>
      </p:sp>
      <p:pic>
        <p:nvPicPr>
          <p:cNvPr id="3" name="图片 3" descr="textimage37.jpeg"/>
          <p:cNvPicPr>
            <a:picLocks noChangeAspect="1"/>
          </p:cNvPicPr>
          <p:nvPr/>
        </p:nvPicPr>
        <p:blipFill>
          <a:blip r:embed="rId1" cstate="print"/>
          <a:stretch>
            <a:fillRect/>
          </a:stretch>
        </p:blipFill>
        <p:spPr>
          <a:xfrm>
            <a:off x="6804328" y="3131979"/>
            <a:ext cx="1152128" cy="2012166"/>
          </a:xfrm>
          <a:prstGeom prst="rect">
            <a:avLst/>
          </a:prstGeom>
        </p:spPr>
      </p:pic>
      <p:sp>
        <p:nvSpPr>
          <p:cNvPr id="4" name="TextBox 2"/>
          <p:cNvSpPr txBox="1"/>
          <p:nvPr/>
        </p:nvSpPr>
        <p:spPr>
          <a:xfrm>
            <a:off x="323215" y="4859655"/>
            <a:ext cx="10530840" cy="1130300"/>
          </a:xfrm>
          <a:prstGeom prst="rect">
            <a:avLst/>
          </a:prstGeom>
          <a:noFill/>
        </p:spPr>
        <p:txBody>
          <a:bodyPr wrap="square" lIns="0" tIns="0" rIns="0" bIns="0" rtlCol="0">
            <a:spAutoFit/>
          </a:bodyPr>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(1)14.7 cm    (2)17 cm    (3)40 cm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(4)12.3 cm    (5)74.36 cmHg    54.36 cmHg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995" y="1187450"/>
            <a:ext cx="11272520" cy="45770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(1)玻璃管开口向上竖直放置时,</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封闭气体压强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ρgh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=(75+10) cmHg=85 cmHg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体积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玻璃管水平放置时,封闭气体压强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=75 cmHg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体积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根据玻意耳定律,有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代入数据解得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≈14.7 cm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(2)玻璃管开口向上竖直放置时,</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封闭气体压强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ρgh</a:t>
            </a:r>
            <a:r>
              <a:rPr lang="zh-CN" altLang="en-US" sz="2410" kern="0" dirty="0" smtClean="0">
                <a:solidFill>
                  <a:srgbClr val="000000"/>
                </a:solidFill>
                <a:latin typeface="Times New Roman" panose="02020603050405020304" pitchFamily="65" charset="-122"/>
                <a:ea typeface="楷体_GB2312" pitchFamily="65" charset="-122"/>
              </a:rPr>
              <a:t>=(75+10) cmHg=85 cmHg</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S</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封闭气体末态压强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ρgh</a:t>
            </a:r>
            <a:r>
              <a:rPr lang="zh-CN" altLang="en-US" sz="2410" kern="0" dirty="0" smtClean="0">
                <a:solidFill>
                  <a:srgbClr val="000000"/>
                </a:solidFill>
                <a:latin typeface="Times New Roman" panose="02020603050405020304" pitchFamily="65" charset="-122"/>
                <a:ea typeface="楷体_GB2312" pitchFamily="65" charset="-122"/>
              </a:rPr>
              <a:t>=(75-10) cmHg=65 cmHg</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S</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对封闭气体,由玻意耳定律有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4</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代入数据解得</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=17 cm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(3)在玻璃管插入水银槽的过程中,以封闭在水银柱下部的气体为研究对象</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初态压强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=75 cmHg</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S</a:t>
            </a:r>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末态压强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6</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ρgh</a:t>
            </a:r>
            <a:r>
              <a:rPr lang="zh-CN" altLang="en-US" sz="2410" kern="0" dirty="0" smtClean="0">
                <a:solidFill>
                  <a:srgbClr val="000000"/>
                </a:solidFill>
                <a:latin typeface="Times New Roman" panose="02020603050405020304" pitchFamily="65" charset="-122"/>
                <a:ea typeface="楷体_GB2312" pitchFamily="65" charset="-122"/>
              </a:rPr>
              <a:t>=(85+10) cmHg=95 cmHg(点拨:玻璃管顶部封闭空气柱的长度变为</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13 cm,即空气柱体积不变,温度不变,故玻璃管顶部封闭空气的压强不变,仍为初态的压</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6</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5</a:t>
            </a:r>
            <a:r>
              <a:rPr lang="zh-CN" altLang="en-US" sz="2410" i="1" kern="0" dirty="0" smtClean="0">
                <a:solidFill>
                  <a:srgbClr val="000000"/>
                </a:solidFill>
                <a:latin typeface="Times New Roman" panose="02020603050405020304" pitchFamily="65" charset="-122"/>
                <a:ea typeface="楷体_GB2312" pitchFamily="65" charset="-122"/>
              </a:rPr>
              <a:t>S</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5</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6</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6</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=60 cm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管内外水银面高度差Δ</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=20 cm(点拨:</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6</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ρg</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=40 cm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(4)设水银柱质量为</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,则有</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ρhS</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设稳定后封闭气体压强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'为</a:t>
            </a:r>
            <a:r>
              <a:rPr lang="zh-CN" altLang="en-US" sz="2410" i="1" kern="0" dirty="0" smtClean="0">
                <a:solidFill>
                  <a:srgbClr val="000000"/>
                </a:solidFill>
                <a:latin typeface="Times New Roman" panose="02020603050405020304" pitchFamily="65" charset="-122"/>
                <a:ea typeface="楷体_GB2312" pitchFamily="65" charset="-122"/>
              </a:rPr>
              <a:t>ρgx</a:t>
            </a:r>
            <a:r>
              <a:rPr lang="zh-CN" altLang="en-US" sz="2410" kern="0" dirty="0" smtClean="0">
                <a:solidFill>
                  <a:srgbClr val="000000"/>
                </a:solidFill>
                <a:latin typeface="Times New Roman" panose="02020603050405020304" pitchFamily="65" charset="-122"/>
                <a:ea typeface="楷体_GB2312" pitchFamily="65" charset="-122"/>
              </a:rPr>
              <a:t>,对水银柱由牛顿第二定律有,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即</a:t>
            </a:r>
            <a:r>
              <a:rPr lang="zh-CN" altLang="en-US" sz="2410" i="1" kern="0" dirty="0" smtClean="0">
                <a:solidFill>
                  <a:srgbClr val="000000"/>
                </a:solidFill>
                <a:latin typeface="Times New Roman" panose="02020603050405020304" pitchFamily="65" charset="-122"/>
                <a:ea typeface="楷体_GB2312" pitchFamily="65" charset="-122"/>
              </a:rPr>
              <a:t>ρgxS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ρgS</a:t>
            </a:r>
            <a:r>
              <a:rPr lang="zh-CN" altLang="en-US" sz="2410" kern="0" dirty="0" smtClean="0">
                <a:solidFill>
                  <a:srgbClr val="000000"/>
                </a:solidFill>
                <a:latin typeface="Times New Roman" panose="02020603050405020304" pitchFamily="65" charset="-122"/>
                <a:ea typeface="楷体_GB2312" pitchFamily="65" charset="-122"/>
              </a:rPr>
              <a:t>·75 cm-</a:t>
            </a:r>
            <a:r>
              <a:rPr lang="zh-CN" altLang="en-US" sz="2410" i="1" kern="0" dirty="0" smtClean="0">
                <a:solidFill>
                  <a:srgbClr val="000000"/>
                </a:solidFill>
                <a:latin typeface="Times New Roman" panose="02020603050405020304" pitchFamily="65" charset="-122"/>
                <a:ea typeface="楷体_GB2312" pitchFamily="65" charset="-122"/>
              </a:rPr>
              <a:t>ρgSh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ρhS</a:t>
            </a:r>
            <a:r>
              <a:rPr lang="zh-CN" altLang="en-US" sz="2410" kern="0" dirty="0" smtClean="0">
                <a:solidFill>
                  <a:srgbClr val="000000"/>
                </a:solidFill>
                <a:latin typeface="Times New Roman" panose="02020603050405020304" pitchFamily="65" charset="-122"/>
                <a:ea typeface="楷体_GB2312" pitchFamily="65" charset="-122"/>
              </a:rPr>
              <a:t>·5 m/s</a:t>
            </a:r>
            <a:r>
              <a:rPr lang="zh-CN" altLang="en-US" sz="1815" kern="0" baseline="59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=90 cm,所以稳定后封闭气体压强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'=90 cmHg</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由玻意耳定律有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12.3 cm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(5)设初始时</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管、</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管内气体的压强分别为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,由题意可知</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-20 cmHg,设</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管的</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内径为</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管的内径为2</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,玻璃管倒置使</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管在上方且达到平衡后,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管内的空气柱长</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度增长1 cm,变为11 cm,分析可知两管内空气体积之和恒定,因此</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管空气柱将变短4 </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cm,变为6 cm,可得此时</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管、</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管中水银柱长度分别为9 cm和14 cm,示意图如图所示。</a:t>
            </a: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068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4.宏观量与微观量及其相互关系</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(1)微观量:分子体积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、分子直径</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、分子质量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(2)宏观量:摩尔体积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mol</a:t>
            </a:r>
            <a:r>
              <a:rPr lang="zh-CN" altLang="en-US" sz="2410" kern="0" dirty="0" smtClean="0">
                <a:solidFill>
                  <a:srgbClr val="000000"/>
                </a:solidFill>
                <a:latin typeface="Times New Roman" panose="02020603050405020304" pitchFamily="65" charset="-122"/>
                <a:ea typeface="华文细黑" panose="02010600040101010101" pitchFamily="65" charset="-122"/>
              </a:rPr>
              <a:t>、摩尔质量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、物体的体积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、物体的质量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、物体的密度</a:t>
            </a:r>
            <a:r>
              <a:rPr lang="zh-CN" altLang="en-US" sz="2410" i="1" kern="0" dirty="0" smtClean="0">
                <a:solidFill>
                  <a:srgbClr val="000000"/>
                </a:solidFill>
                <a:latin typeface="Times New Roman" panose="02020603050405020304" pitchFamily="65" charset="-122"/>
                <a:ea typeface="华文细黑" panose="02010600040101010101" pitchFamily="65" charset="-122"/>
              </a:rPr>
              <a:t>ρ</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(3)几个重要关系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分子质量: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1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185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分子体积: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50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118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(对气体,</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为分子所占空间体积)。</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物体所含的分子数:</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507"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1857"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或</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10" kern="0" spc="-236"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10" kern="0" spc="438"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2541544" y="3084599"/>
          <a:ext cx="438150" cy="723900"/>
        </p:xfrm>
        <a:graphic>
          <a:graphicData uri="http://schemas.openxmlformats.org/presentationml/2006/ole">
            <mc:AlternateContent xmlns:mc="http://schemas.openxmlformats.org/markup-compatibility/2006">
              <mc:Choice xmlns:v="urn:schemas-microsoft-com:vml" Requires="v">
                <p:oleObj spid="_x0000_s2049" name="Equation" r:id="rId1" imgW="11582400" imgH="19202400" progId="Equation.DSMT4">
                  <p:embed/>
                </p:oleObj>
              </mc:Choice>
              <mc:Fallback>
                <p:oleObj name="Equation" r:id="rId1" imgW="11582400" imgH="19202400" progId="Equation.DSMT4">
                  <p:embed/>
                  <p:pic>
                    <p:nvPicPr>
                      <p:cNvPr id="0" name="图片 2048"/>
                      <p:cNvPicPr>
                        <a:picLocks noChangeAspect="1"/>
                      </p:cNvPicPr>
                      <p:nvPr/>
                    </p:nvPicPr>
                    <p:blipFill>
                      <a:blip r:embed="rId2"/>
                      <a:stretch>
                        <a:fillRect/>
                      </a:stretch>
                    </p:blipFill>
                    <p:spPr>
                      <a:xfrm>
                        <a:off x="2541544" y="3084599"/>
                        <a:ext cx="438150"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152267" y="3084599"/>
          <a:ext cx="657224" cy="723899"/>
        </p:xfrm>
        <a:graphic>
          <a:graphicData uri="http://schemas.openxmlformats.org/presentationml/2006/ole">
            <mc:AlternateContent xmlns:mc="http://schemas.openxmlformats.org/markup-compatibility/2006">
              <mc:Choice xmlns:v="urn:schemas-microsoft-com:vml" Requires="v">
                <p:oleObj spid="_x0000_s2051" name="Equation" r:id="rId3" imgW="17373600" imgH="19202400" progId="Equation.DSMT4">
                  <p:embed/>
                </p:oleObj>
              </mc:Choice>
              <mc:Fallback>
                <p:oleObj name="Equation" r:id="rId3" imgW="17373600" imgH="19202400" progId="Equation.DSMT4">
                  <p:embed/>
                  <p:pic>
                    <p:nvPicPr>
                      <p:cNvPr id="0" name="图片 2050"/>
                      <p:cNvPicPr>
                        <a:picLocks noChangeAspect="1"/>
                      </p:cNvPicPr>
                      <p:nvPr/>
                    </p:nvPicPr>
                    <p:blipFill>
                      <a:blip r:embed="rId4"/>
                      <a:stretch>
                        <a:fillRect/>
                      </a:stretch>
                    </p:blipFill>
                    <p:spPr>
                      <a:xfrm>
                        <a:off x="3152267" y="3084599"/>
                        <a:ext cx="657224" cy="7238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526555" y="3867612"/>
          <a:ext cx="485775" cy="723900"/>
        </p:xfrm>
        <a:graphic>
          <a:graphicData uri="http://schemas.openxmlformats.org/presentationml/2006/ole">
            <mc:AlternateContent xmlns:mc="http://schemas.openxmlformats.org/markup-compatibility/2006">
              <mc:Choice xmlns:v="urn:schemas-microsoft-com:vml" Requires="v">
                <p:oleObj spid="_x0000_s2052" name="Equation" r:id="rId5" imgW="12801600" imgH="19202400" progId="Equation.DSMT4">
                  <p:embed/>
                </p:oleObj>
              </mc:Choice>
              <mc:Fallback>
                <p:oleObj name="Equation" r:id="rId5" imgW="12801600" imgH="19202400" progId="Equation.DSMT4">
                  <p:embed/>
                  <p:pic>
                    <p:nvPicPr>
                      <p:cNvPr id="0" name="图片 2051"/>
                      <p:cNvPicPr>
                        <a:picLocks noChangeAspect="1"/>
                      </p:cNvPicPr>
                      <p:nvPr/>
                    </p:nvPicPr>
                    <p:blipFill>
                      <a:blip r:embed="rId6"/>
                      <a:stretch>
                        <a:fillRect/>
                      </a:stretch>
                    </p:blipFill>
                    <p:spPr>
                      <a:xfrm>
                        <a:off x="2526555" y="3867612"/>
                        <a:ext cx="48577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184903" y="3867612"/>
          <a:ext cx="571500" cy="723900"/>
        </p:xfrm>
        <a:graphic>
          <a:graphicData uri="http://schemas.openxmlformats.org/presentationml/2006/ole">
            <mc:AlternateContent xmlns:mc="http://schemas.openxmlformats.org/markup-compatibility/2006">
              <mc:Choice xmlns:v="urn:schemas-microsoft-com:vml" Requires="v">
                <p:oleObj spid="_x0000_s2053" name="Equation" r:id="rId7" imgW="15240000" imgH="19202400" progId="Equation.DSMT4">
                  <p:embed/>
                </p:oleObj>
              </mc:Choice>
              <mc:Fallback>
                <p:oleObj name="Equation" r:id="rId7" imgW="15240000" imgH="19202400" progId="Equation.DSMT4">
                  <p:embed/>
                  <p:pic>
                    <p:nvPicPr>
                      <p:cNvPr id="0" name="图片 2052"/>
                      <p:cNvPicPr>
                        <a:picLocks noChangeAspect="1"/>
                      </p:cNvPicPr>
                      <p:nvPr/>
                    </p:nvPicPr>
                    <p:blipFill>
                      <a:blip r:embed="rId8"/>
                      <a:stretch>
                        <a:fillRect/>
                      </a:stretch>
                    </p:blipFill>
                    <p:spPr>
                      <a:xfrm>
                        <a:off x="3184903" y="3867612"/>
                        <a:ext cx="571500"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678474" y="4650626"/>
          <a:ext cx="485775" cy="723900"/>
        </p:xfrm>
        <a:graphic>
          <a:graphicData uri="http://schemas.openxmlformats.org/presentationml/2006/ole">
            <mc:AlternateContent xmlns:mc="http://schemas.openxmlformats.org/markup-compatibility/2006">
              <mc:Choice xmlns:v="urn:schemas-microsoft-com:vml" Requires="v">
                <p:oleObj spid="_x0000_s2054" name="Equation" r:id="rId9" imgW="12801600" imgH="19202400" progId="Equation.DSMT4">
                  <p:embed/>
                </p:oleObj>
              </mc:Choice>
              <mc:Fallback>
                <p:oleObj name="Equation" r:id="rId9" imgW="12801600" imgH="19202400" progId="Equation.DSMT4">
                  <p:embed/>
                  <p:pic>
                    <p:nvPicPr>
                      <p:cNvPr id="0" name="图片 2053"/>
                      <p:cNvPicPr>
                        <a:picLocks noChangeAspect="1"/>
                      </p:cNvPicPr>
                      <p:nvPr/>
                    </p:nvPicPr>
                    <p:blipFill>
                      <a:blip r:embed="rId10"/>
                      <a:stretch>
                        <a:fillRect/>
                      </a:stretch>
                    </p:blipFill>
                    <p:spPr>
                      <a:xfrm>
                        <a:off x="3678474" y="4650626"/>
                        <a:ext cx="485775"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46199" y="4650626"/>
          <a:ext cx="657224" cy="723899"/>
        </p:xfrm>
        <a:graphic>
          <a:graphicData uri="http://schemas.openxmlformats.org/presentationml/2006/ole">
            <mc:AlternateContent xmlns:mc="http://schemas.openxmlformats.org/markup-compatibility/2006">
              <mc:Choice xmlns:v="urn:schemas-microsoft-com:vml" Requires="v">
                <p:oleObj spid="_x0000_s2055" name="Equation" r:id="rId11" imgW="17373600" imgH="19202400" progId="Equation.DSMT4">
                  <p:embed/>
                </p:oleObj>
              </mc:Choice>
              <mc:Fallback>
                <p:oleObj name="Equation" r:id="rId11" imgW="17373600" imgH="19202400" progId="Equation.DSMT4">
                  <p:embed/>
                  <p:pic>
                    <p:nvPicPr>
                      <p:cNvPr id="0" name="图片 2054"/>
                      <p:cNvPicPr>
                        <a:picLocks noChangeAspect="1"/>
                      </p:cNvPicPr>
                      <p:nvPr/>
                    </p:nvPicPr>
                    <p:blipFill>
                      <a:blip r:embed="rId12"/>
                      <a:stretch>
                        <a:fillRect/>
                      </a:stretch>
                    </p:blipFill>
                    <p:spPr>
                      <a:xfrm>
                        <a:off x="4646199" y="4650626"/>
                        <a:ext cx="657224" cy="7238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290259" y="4639352"/>
          <a:ext cx="352424" cy="657224"/>
        </p:xfrm>
        <a:graphic>
          <a:graphicData uri="http://schemas.openxmlformats.org/presentationml/2006/ole">
            <mc:AlternateContent xmlns:mc="http://schemas.openxmlformats.org/markup-compatibility/2006">
              <mc:Choice xmlns:v="urn:schemas-microsoft-com:vml" Requires="v">
                <p:oleObj spid="_x0000_s2056" name="Equation" r:id="rId13" imgW="9448800" imgH="17373600" progId="Equation.DSMT4">
                  <p:embed/>
                </p:oleObj>
              </mc:Choice>
              <mc:Fallback>
                <p:oleObj name="Equation" r:id="rId13" imgW="9448800" imgH="17373600" progId="Equation.DSMT4">
                  <p:embed/>
                  <p:pic>
                    <p:nvPicPr>
                      <p:cNvPr id="0" name="图片 2055"/>
                      <p:cNvPicPr>
                        <a:picLocks noChangeAspect="1"/>
                      </p:cNvPicPr>
                      <p:nvPr/>
                    </p:nvPicPr>
                    <p:blipFill>
                      <a:blip r:embed="rId14"/>
                      <a:stretch>
                        <a:fillRect/>
                      </a:stretch>
                    </p:blipFill>
                    <p:spPr>
                      <a:xfrm>
                        <a:off x="6290259" y="4639352"/>
                        <a:ext cx="35242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124634" y="4639352"/>
          <a:ext cx="438149" cy="657224"/>
        </p:xfrm>
        <a:graphic>
          <a:graphicData uri="http://schemas.openxmlformats.org/presentationml/2006/ole">
            <mc:AlternateContent xmlns:mc="http://schemas.openxmlformats.org/markup-compatibility/2006">
              <mc:Choice xmlns:v="urn:schemas-microsoft-com:vml" Requires="v">
                <p:oleObj spid="_x0000_s2057" name="Equation" r:id="rId15" imgW="11582400" imgH="17373600" progId="Equation.DSMT4">
                  <p:embed/>
                </p:oleObj>
              </mc:Choice>
              <mc:Fallback>
                <p:oleObj name="Equation" r:id="rId15" imgW="11582400" imgH="17373600" progId="Equation.DSMT4">
                  <p:embed/>
                  <p:pic>
                    <p:nvPicPr>
                      <p:cNvPr id="0" name="图片 2056"/>
                      <p:cNvPicPr>
                        <a:picLocks noChangeAspect="1"/>
                      </p:cNvPicPr>
                      <p:nvPr/>
                    </p:nvPicPr>
                    <p:blipFill>
                      <a:blip r:embed="rId16"/>
                      <a:stretch>
                        <a:fillRect/>
                      </a:stretch>
                    </p:blipFill>
                    <p:spPr>
                      <a:xfrm>
                        <a:off x="7124634" y="4639352"/>
                        <a:ext cx="43814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060229"/>
            <a:ext cx="11831400" cy="1610826"/>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kern="0" dirty="0" smtClean="0">
                <a:solidFill>
                  <a:srgbClr val="000000"/>
                </a:solidFill>
                <a:latin typeface="Times New Roman" panose="02020603050405020304" pitchFamily="65" charset="-122"/>
                <a:ea typeface="楷体_GB2312" pitchFamily="65" charset="-122"/>
              </a:rPr>
              <a:t>设</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管在上方且达到平衡后,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管、</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管内气体的压强分别为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'+(9+14) </a:t>
            </a:r>
            <a:br>
              <a:rPr dirty="0"/>
            </a:br>
            <a:r>
              <a:rPr lang="zh-CN" altLang="en-US" sz="2410" kern="0" dirty="0" smtClean="0">
                <a:solidFill>
                  <a:srgbClr val="000000"/>
                </a:solidFill>
                <a:latin typeface="Times New Roman" panose="02020603050405020304" pitchFamily="65" charset="-122"/>
                <a:ea typeface="楷体_GB2312" pitchFamily="65" charset="-122"/>
              </a:rPr>
              <a:t>cmHg=</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'+23 cmHg</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根据玻意耳定律,对</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管气体,</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·10π</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'·11π</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1815" kern="0" baseline="59000" dirty="0" smtClean="0">
                <a:solidFill>
                  <a:srgbClr val="000000"/>
                </a:solidFill>
                <a:latin typeface="Times New Roman" panose="02020603050405020304" pitchFamily="65" charset="-122"/>
                <a:ea typeface="楷体_GB2312" pitchFamily="65" charset="-122"/>
              </a:rPr>
              <a:t>2</a:t>
            </a:r>
            <a:endParaRPr lang="zh-CN" altLang="en-US" dirty="0"/>
          </a:p>
        </p:txBody>
      </p:sp>
      <p:pic>
        <p:nvPicPr>
          <p:cNvPr id="3" name="图片 3" descr="textimage38.jpeg"/>
          <p:cNvPicPr>
            <a:picLocks noChangeAspect="1"/>
          </p:cNvPicPr>
          <p:nvPr/>
        </p:nvPicPr>
        <p:blipFill>
          <a:blip r:embed="rId1" cstate="print"/>
          <a:stretch>
            <a:fillRect/>
          </a:stretch>
        </p:blipFill>
        <p:spPr>
          <a:xfrm>
            <a:off x="4283894" y="539949"/>
            <a:ext cx="3584468" cy="2505956"/>
          </a:xfrm>
          <a:prstGeom prst="rect">
            <a:avLst/>
          </a:prstGeom>
        </p:spPr>
      </p:pic>
      <p:sp>
        <p:nvSpPr>
          <p:cNvPr id="4" name="TextBox 2"/>
          <p:cNvSpPr txBox="1"/>
          <p:nvPr/>
        </p:nvSpPr>
        <p:spPr>
          <a:xfrm>
            <a:off x="468000" y="4768866"/>
            <a:ext cx="11831400" cy="13926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管气体,</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·10π</a:t>
            </a:r>
            <a:r>
              <a:rPr lang="zh-CN" altLang="en-US" sz="3515" kern="0" spc="12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6π</a:t>
            </a:r>
            <a:r>
              <a:rPr lang="zh-CN" altLang="en-US" sz="3515" kern="0" spc="1211" dirty="0" smtClean="0">
                <a:solidFill>
                  <a:srgbClr val="000000"/>
                </a:solidFill>
                <a:latin typeface="Times New Roman" panose="02020603050405020304" pitchFamily="65" charset="-122"/>
                <a:ea typeface="楷体_GB2312" pitchFamily="65" charset="-122"/>
              </a:rPr>
              <a:t> </a:t>
            </a:r>
            <a:r>
              <a:rPr lang="zh-CN" altLang="en-US" sz="3515" kern="0" spc="1211"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210"/>
              </a:spcBef>
              <a:buNone/>
            </a:pPr>
            <a:r>
              <a:rPr lang="zh-CN" altLang="en-US" sz="2410" kern="0" dirty="0" smtClean="0">
                <a:solidFill>
                  <a:srgbClr val="000000"/>
                </a:solidFill>
                <a:latin typeface="Times New Roman" panose="02020603050405020304" pitchFamily="65" charset="-122"/>
                <a:ea typeface="楷体_GB2312" pitchFamily="65" charset="-122"/>
              </a:rPr>
              <a:t>代入数据,解得</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=74.36 cmHg,</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=54.36 cmHg</a:t>
            </a:r>
            <a:endParaRPr lang="zh-CN" altLang="en-US" dirty="0"/>
          </a:p>
        </p:txBody>
      </p:sp>
      <p:graphicFrame>
        <p:nvGraphicFramePr>
          <p:cNvPr id="5" name="对象 4"/>
          <p:cNvGraphicFramePr>
            <a:graphicFrameLocks noChangeAspect="1"/>
          </p:cNvGraphicFramePr>
          <p:nvPr/>
        </p:nvGraphicFramePr>
        <p:xfrm>
          <a:off x="2771493" y="4859794"/>
          <a:ext cx="600075" cy="781050"/>
        </p:xfrm>
        <a:graphic>
          <a:graphicData uri="http://schemas.openxmlformats.org/presentationml/2006/ole">
            <mc:AlternateContent xmlns:mc="http://schemas.openxmlformats.org/markup-compatibility/2006">
              <mc:Choice xmlns:v="urn:schemas-microsoft-com:vml" Requires="v">
                <p:oleObj spid="_x0000_s8193" name="Equation" r:id="rId2" imgW="15849600" imgH="20726400" progId="Equation.DSMT4">
                  <p:embed/>
                </p:oleObj>
              </mc:Choice>
              <mc:Fallback>
                <p:oleObj name="Equation" r:id="rId2" imgW="15849600" imgH="20726400" progId="Equation.DSMT4">
                  <p:embed/>
                  <p:pic>
                    <p:nvPicPr>
                      <p:cNvPr id="0" name="图片 8192"/>
                      <p:cNvPicPr>
                        <a:picLocks noChangeAspect="1"/>
                      </p:cNvPicPr>
                      <p:nvPr/>
                    </p:nvPicPr>
                    <p:blipFill>
                      <a:blip r:embed="rId3"/>
                      <a:stretch>
                        <a:fillRect/>
                      </a:stretch>
                    </p:blipFill>
                    <p:spPr>
                      <a:xfrm>
                        <a:off x="2771493" y="4859794"/>
                        <a:ext cx="600075" cy="7810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356384" y="4860429"/>
          <a:ext cx="600075" cy="781050"/>
        </p:xfrm>
        <a:graphic>
          <a:graphicData uri="http://schemas.openxmlformats.org/presentationml/2006/ole">
            <mc:AlternateContent xmlns:mc="http://schemas.openxmlformats.org/markup-compatibility/2006">
              <mc:Choice xmlns:v="urn:schemas-microsoft-com:vml" Requires="v">
                <p:oleObj spid="_x0000_s8194" name="Equation" r:id="rId4" imgW="15849600" imgH="20726400" progId="Equation.DSMT4">
                  <p:embed/>
                </p:oleObj>
              </mc:Choice>
              <mc:Fallback>
                <p:oleObj name="Equation" r:id="rId4" imgW="15849600" imgH="20726400" progId="Equation.DSMT4">
                  <p:embed/>
                  <p:pic>
                    <p:nvPicPr>
                      <p:cNvPr id="0" name="图片 8193"/>
                      <p:cNvPicPr>
                        <a:picLocks noChangeAspect="1"/>
                      </p:cNvPicPr>
                      <p:nvPr/>
                    </p:nvPicPr>
                    <p:blipFill>
                      <a:blip r:embed="rId5"/>
                      <a:stretch>
                        <a:fillRect/>
                      </a:stretch>
                    </p:blipFill>
                    <p:spPr>
                      <a:xfrm>
                        <a:off x="4356384" y="4860429"/>
                        <a:ext cx="600075" cy="7810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1.平衡状态下封闭气体压强的求法</a:t>
            </a:r>
            <a:endParaRPr lang="zh-CN" altLang="en-US" dirty="0"/>
          </a:p>
        </p:txBody>
      </p:sp>
      <p:graphicFrame>
        <p:nvGraphicFramePr>
          <p:cNvPr id="3" name="表格 2"/>
          <p:cNvGraphicFramePr>
            <a:graphicFrameLocks noGrp="1"/>
          </p:cNvGraphicFramePr>
          <p:nvPr/>
        </p:nvGraphicFramePr>
        <p:xfrm>
          <a:off x="468000" y="1909581"/>
          <a:ext cx="11268000" cy="3166872"/>
        </p:xfrm>
        <a:graphic>
          <a:graphicData uri="http://schemas.openxmlformats.org/drawingml/2006/table">
            <a:tbl>
              <a:tblPr/>
              <a:tblGrid>
                <a:gridCol w="1583646"/>
                <a:gridCol w="9684354"/>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力平衡</a:t>
                      </a:r>
                      <a:r>
                        <a:rPr lang="zh-CN" altLang="en-US" sz="2010" kern="0" dirty="0" smtClean="0">
                          <a:solidFill>
                            <a:srgbClr val="000000"/>
                          </a:solidFill>
                          <a:latin typeface="Times New Roman" panose="02020603050405020304" pitchFamily="65" charset="-122"/>
                          <a:ea typeface="华文细黑" panose="02010600040101010101" pitchFamily="65" charset="-122"/>
                        </a:rPr>
                        <a:t>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选取与气体接触的液柱为研究对象进行受力分析</a:t>
                      </a:r>
                      <a:r>
                        <a:rPr lang="zh-CN" altLang="en-US" sz="2010" kern="0" dirty="0" smtClean="0">
                          <a:solidFill>
                            <a:srgbClr val="000000"/>
                          </a:solidFill>
                          <a:latin typeface="Times New Roman" panose="02020603050405020304" pitchFamily="65" charset="-122"/>
                          <a:ea typeface="华文细黑" panose="02010600040101010101" pitchFamily="65" charset="-122"/>
                        </a:rPr>
                        <a:t>,得到</a:t>
                      </a:r>
                      <a:r>
                        <a:rPr lang="zh-CN" altLang="en-US" sz="2010" kern="0" dirty="0" smtClean="0">
                          <a:solidFill>
                            <a:srgbClr val="000000"/>
                          </a:solidFill>
                          <a:latin typeface="Times New Roman" panose="02020603050405020304" pitchFamily="65" charset="-122"/>
                          <a:ea typeface="华文细黑" panose="02010600040101010101" pitchFamily="65" charset="-122"/>
                        </a:rPr>
                        <a:t>液柱的受力平衡方程,结合p=</a:t>
                      </a:r>
                      <a:r>
                        <a:rPr lang="zh-CN" altLang="en-US" sz="2590" kern="0" spc="-101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,求得气体的</a:t>
                      </a:r>
                      <a:r>
                        <a:rPr lang="zh-CN" altLang="en-US" sz="2010" kern="0" dirty="0" smtClean="0">
                          <a:solidFill>
                            <a:srgbClr val="000000"/>
                          </a:solidFill>
                          <a:latin typeface="Times New Roman" panose="02020603050405020304" pitchFamily="65" charset="-122"/>
                          <a:ea typeface="华文细黑" panose="02010600040101010101" pitchFamily="65" charset="-122"/>
                        </a:rPr>
                        <a:t>压强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等压面</a:t>
                      </a:r>
                      <a:r>
                        <a:rPr lang="zh-CN" altLang="en-US" sz="2010" kern="0" dirty="0" smtClean="0">
                          <a:solidFill>
                            <a:srgbClr val="000000"/>
                          </a:solidFill>
                          <a:latin typeface="Times New Roman" panose="02020603050405020304" pitchFamily="65" charset="-122"/>
                          <a:ea typeface="华文细黑" panose="02010600040101010101" pitchFamily="65" charset="-122"/>
                        </a:rPr>
                        <a:t>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在连通器中,同一种液体(中间不间断)同一深度</a:t>
                      </a:r>
                      <a:r>
                        <a:rPr lang="zh-CN" altLang="en-US" sz="2010" kern="0" dirty="0" smtClean="0">
                          <a:solidFill>
                            <a:srgbClr val="000000"/>
                          </a:solidFill>
                          <a:latin typeface="Times New Roman" panose="02020603050405020304" pitchFamily="65" charset="-122"/>
                          <a:ea typeface="华文细黑" panose="02010600040101010101" pitchFamily="65" charset="-122"/>
                        </a:rPr>
                        <a:t>处压强</a:t>
                      </a:r>
                      <a:r>
                        <a:rPr lang="zh-CN" altLang="en-US" sz="2010" kern="0" dirty="0" smtClean="0">
                          <a:solidFill>
                            <a:srgbClr val="000000"/>
                          </a:solidFill>
                          <a:latin typeface="Times New Roman" panose="02020603050405020304" pitchFamily="65" charset="-122"/>
                          <a:ea typeface="华文细黑" panose="02010600040101010101" pitchFamily="65" charset="-122"/>
                        </a:rPr>
                        <a:t>相等。液体内深h处的总压强p</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en-US" altLang="zh-CN"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p</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+ρgh,p</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为</a:t>
                      </a:r>
                      <a:r>
                        <a:rPr lang="zh-CN" altLang="en-US" sz="2010" kern="0" dirty="0" smtClean="0">
                          <a:solidFill>
                            <a:srgbClr val="000000"/>
                          </a:solidFill>
                          <a:latin typeface="Times New Roman" panose="02020603050405020304" pitchFamily="65" charset="-122"/>
                          <a:ea typeface="华文细黑" panose="02010600040101010101" pitchFamily="65" charset="-122"/>
                        </a:rPr>
                        <a:t>液面</a:t>
                      </a:r>
                      <a:r>
                        <a:rPr lang="zh-CN" altLang="en-US" sz="2010" kern="0" dirty="0" smtClean="0">
                          <a:solidFill>
                            <a:srgbClr val="000000"/>
                          </a:solidFill>
                          <a:latin typeface="Times New Roman" panose="02020603050405020304" pitchFamily="65" charset="-122"/>
                          <a:ea typeface="华文细黑" panose="02010600040101010101" pitchFamily="65" charset="-122"/>
                        </a:rPr>
                        <a:t>上方的压强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液片法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选取假想的液体薄片(自身重力不计)为研究对象</a:t>
                      </a:r>
                      <a:r>
                        <a:rPr lang="zh-CN" altLang="en-US" sz="2010" kern="0" dirty="0" smtClean="0">
                          <a:solidFill>
                            <a:srgbClr val="000000"/>
                          </a:solidFill>
                          <a:latin typeface="Times New Roman" panose="02020603050405020304" pitchFamily="65" charset="-122"/>
                          <a:ea typeface="华文细黑" panose="02010600040101010101" pitchFamily="65" charset="-122"/>
                        </a:rPr>
                        <a:t>,分析</a:t>
                      </a:r>
                      <a:r>
                        <a:rPr lang="zh-CN" altLang="en-US" sz="2010" kern="0" dirty="0" smtClean="0">
                          <a:solidFill>
                            <a:srgbClr val="000000"/>
                          </a:solidFill>
                          <a:latin typeface="Times New Roman" panose="02020603050405020304" pitchFamily="65" charset="-122"/>
                          <a:ea typeface="华文细黑" panose="02010600040101010101" pitchFamily="65" charset="-122"/>
                        </a:rPr>
                        <a:t>液片两侧受力情况,建立平衡方程,消去面积</a:t>
                      </a:r>
                      <a:r>
                        <a:rPr lang="zh-CN" altLang="en-US" sz="2010" kern="0" dirty="0" smtClean="0">
                          <a:solidFill>
                            <a:srgbClr val="000000"/>
                          </a:solidFill>
                          <a:latin typeface="Times New Roman" panose="02020603050405020304" pitchFamily="65" charset="-122"/>
                          <a:ea typeface="华文细黑" panose="02010600040101010101" pitchFamily="65" charset="-122"/>
                        </a:rPr>
                        <a:t>,得到</a:t>
                      </a:r>
                      <a:r>
                        <a:rPr lang="zh-CN" altLang="en-US" sz="2010" kern="0" dirty="0" smtClean="0">
                          <a:solidFill>
                            <a:srgbClr val="000000"/>
                          </a:solidFill>
                          <a:latin typeface="Times New Roman" panose="02020603050405020304" pitchFamily="65" charset="-122"/>
                          <a:ea typeface="华文细黑" panose="02010600040101010101" pitchFamily="65" charset="-122"/>
                        </a:rPr>
                        <a:t>液片两侧压强相等的方程,求得气体的压强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11196662" y="2053625"/>
          <a:ext cx="200024" cy="552449"/>
        </p:xfrm>
        <a:graphic>
          <a:graphicData uri="http://schemas.openxmlformats.org/presentationml/2006/ole">
            <mc:AlternateContent xmlns:mc="http://schemas.openxmlformats.org/markup-compatibility/2006">
              <mc:Choice xmlns:v="urn:schemas-microsoft-com:vml" Requires="v">
                <p:oleObj spid="_x0000_s9217" name="Equation" r:id="rId1" imgW="5181600" imgH="14630400" progId="Equation.DSMT4">
                  <p:embed/>
                </p:oleObj>
              </mc:Choice>
              <mc:Fallback>
                <p:oleObj name="Equation" r:id="rId1" imgW="5181600" imgH="14630400" progId="Equation.DSMT4">
                  <p:embed/>
                  <p:pic>
                    <p:nvPicPr>
                      <p:cNvPr id="0" name="图片 9216"/>
                      <p:cNvPicPr>
                        <a:picLocks noChangeAspect="1"/>
                      </p:cNvPicPr>
                      <p:nvPr/>
                    </p:nvPicPr>
                    <p:blipFill>
                      <a:blip r:embed="rId2"/>
                      <a:stretch>
                        <a:fillRect/>
                      </a:stretch>
                    </p:blipFill>
                    <p:spPr>
                      <a:xfrm>
                        <a:off x="11196662" y="2053625"/>
                        <a:ext cx="200024" cy="552449"/>
                      </a:xfrm>
                      <a:prstGeom prst="rect">
                        <a:avLst/>
                      </a:prstGeom>
                      <a:noFill/>
                      <a:ln w="9525">
                        <a:noFill/>
                      </a:ln>
                    </p:spPr>
                  </p:pic>
                </p:oleObj>
              </mc:Fallback>
            </mc:AlternateContent>
          </a:graphicData>
        </a:graphic>
      </p:graphicFrame>
      <p:sp>
        <p:nvSpPr>
          <p:cNvPr id="5" name="TextBox 2"/>
          <p:cNvSpPr txBox="1"/>
          <p:nvPr/>
        </p:nvSpPr>
        <p:spPr>
          <a:xfrm>
            <a:off x="468000" y="5076453"/>
            <a:ext cx="11831400" cy="10661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2.加速运动系统中封闭气体压强的求法</a:t>
            </a:r>
            <a:endParaRPr lang="zh-CN" altLang="en-US" dirty="0"/>
          </a:p>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选取与气体接触的液柱为研究对象,进行受力分析,利用牛顿第二定律列方程求解</a:t>
            </a:r>
            <a:r>
              <a:rPr lang="zh-CN" altLang="en-US" sz="2410" kern="0" dirty="0" smtClean="0">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32</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440732"/>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活塞</a:t>
            </a:r>
            <a:r>
              <a:rPr lang="en-US" altLang="zh-CN" sz="50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汽缸模型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　活塞-汽缸模型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1.活塞-汽缸模型中的解题思路</a:t>
            </a:r>
            <a:endParaRPr lang="zh-CN" altLang="en-US" b="1" dirty="0"/>
          </a:p>
        </p:txBody>
      </p:sp>
      <p:pic>
        <p:nvPicPr>
          <p:cNvPr id="3" name="图片 3" descr="textimage39.jpeg"/>
          <p:cNvPicPr>
            <a:picLocks noChangeAspect="1"/>
          </p:cNvPicPr>
          <p:nvPr/>
        </p:nvPicPr>
        <p:blipFill>
          <a:blip r:embed="rId1" cstate="print"/>
          <a:stretch>
            <a:fillRect/>
          </a:stretch>
        </p:blipFill>
        <p:spPr>
          <a:xfrm>
            <a:off x="3419798" y="1512018"/>
            <a:ext cx="5070431" cy="2785564"/>
          </a:xfrm>
          <a:prstGeom prst="rect">
            <a:avLst/>
          </a:prstGeom>
        </p:spPr>
      </p:pic>
      <p:sp>
        <p:nvSpPr>
          <p:cNvPr id="4" name="TextBox 2"/>
          <p:cNvSpPr txBox="1"/>
          <p:nvPr/>
        </p:nvSpPr>
        <p:spPr>
          <a:xfrm>
            <a:off x="468000" y="4356373"/>
            <a:ext cx="11831400" cy="1681166"/>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.以活塞为研究对象,如何处理活塞-汽缸模型?</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(1)明确活塞的质量是否忽略不计,明确活塞是水平放置还是竖直放置,</a:t>
            </a:r>
            <a:r>
              <a:rPr lang="zh-CN" altLang="en-US" sz="2410" u="sng" kern="0" dirty="0" smtClean="0">
                <a:solidFill>
                  <a:srgbClr val="000000"/>
                </a:solidFill>
                <a:latin typeface="Times New Roman" panose="02020603050405020304" pitchFamily="65" charset="-122"/>
                <a:ea typeface="华文细黑" panose="02010600040101010101" pitchFamily="65" charset="-122"/>
              </a:rPr>
              <a:t>如果竖直放置,</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是否考虑活塞的重力产生的压强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9745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(2)活塞如果处于力学平衡状态,则要对活塞进行受力分析,根据受力平衡得出气体的压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强大小或活塞两侧的隔离气体的压强关系。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(3)活塞如果处于力学非平衡状态,则要对活塞进行受力分析,根据牛顿运动定律得出气</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体压强的大小或活塞两侧的隔离气体的压强关系。</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3.以气体为研究对象,如何处理活塞-汽缸模型?</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(1)如果气体在单个汽缸中,需明确气体的变化过程,分析清楚气体初末状态及初末状态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的温度、压强、体积,再依据气体实验定律或理想气体状态方程列出方程。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(2)如果涉及两个或多个汽缸封闭着几部分气体,并且</a:t>
            </a:r>
            <a:r>
              <a:rPr lang="zh-CN" altLang="en-US" sz="2410" u="sng" kern="0" dirty="0" smtClean="0">
                <a:solidFill>
                  <a:srgbClr val="000000"/>
                </a:solidFill>
                <a:latin typeface="Times New Roman" panose="02020603050405020304" pitchFamily="65" charset="-122"/>
                <a:ea typeface="华文细黑" panose="02010600040101010101" pitchFamily="65" charset="-122"/>
              </a:rPr>
              <a:t>气体之间相互关联,解答时应分别</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研究各部分气体,找出它们各自遵循的规律,并写出相应的方程,最后联立求解</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7389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4.如何选用气体实验定律?</a:t>
            </a:r>
            <a:endParaRPr lang="zh-CN" altLang="en-US" b="1" dirty="0"/>
          </a:p>
          <a:p>
            <a:pPr marL="0" indent="0" eaLnBrk="0" latinLnBrk="1" hangingPunct="0">
              <a:lnSpc>
                <a:spcPct val="150000"/>
              </a:lnSpc>
              <a:spcBef>
                <a:spcPts val="145"/>
              </a:spcBef>
              <a:buNone/>
            </a:pPr>
            <a:r>
              <a:rPr lang="zh-CN" altLang="en-US" sz="13735" kern="0" spc="30066"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40.jpeg"/>
          <p:cNvPicPr>
            <a:picLocks noChangeAspect="1"/>
          </p:cNvPicPr>
          <p:nvPr/>
        </p:nvPicPr>
        <p:blipFill>
          <a:blip r:embed="rId1" cstate="print"/>
          <a:stretch>
            <a:fillRect/>
          </a:stretch>
        </p:blipFill>
        <p:spPr>
          <a:xfrm>
            <a:off x="3779838" y="1620069"/>
            <a:ext cx="4895880" cy="3311426"/>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56321"/>
          </a:xfrm>
          <a:prstGeom prst="rect">
            <a:avLst/>
          </a:prstGeom>
          <a:noFill/>
        </p:spPr>
        <p:txBody>
          <a:bodyPr wrap="square" lIns="0" tIns="0" rIns="0" bIns="0" rtlCol="0">
            <a:spAutoFit/>
          </a:bodyPr>
          <a:lstStyle/>
          <a:p>
            <a:pPr eaLnBrk="0" latinLnBrk="1" hangingPunct="0">
              <a:lnSpc>
                <a:spcPct val="150000"/>
              </a:lnSpc>
              <a:spcBef>
                <a:spcPts val="422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能力进阶</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1 </a:t>
            </a:r>
            <a:r>
              <a:rPr lang="zh-CN" altLang="en-US" sz="2410" kern="0" dirty="0" smtClean="0">
                <a:solidFill>
                  <a:srgbClr val="000000"/>
                </a:solidFill>
                <a:latin typeface="Times New Roman" panose="02020603050405020304" pitchFamily="65" charset="-122"/>
                <a:ea typeface="华文细黑" panose="02010600040101010101" pitchFamily="65" charset="-122"/>
              </a:rPr>
              <a:t>   (单缸独塞)如图所示,圆柱形汽缸竖直放置。横截面积</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的活塞封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闭某理想气体,活塞最初静止在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位置,缓慢加热气体使活塞从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位置上升到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位置。已</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知</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距汽缸底面高度</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=0.5 m,</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=0.6 m,活塞在</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位置时气体温度</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=300 K,压强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1.02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Pa,活塞从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的过程中气体内能增加量Δ</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=100 J,外界大气压强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2410" kern="0" dirty="0" smtClean="0">
                <a:solidFill>
                  <a:srgbClr val="000000"/>
                </a:solidFill>
                <a:latin typeface="Arial Narrow" panose="020B0606020202030204" pitchFamily="65" charset="-122"/>
                <a:ea typeface="Arial Unicode MS"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Pa,不计摩擦,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(1)活塞的质量;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(2)活塞在</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位置时密闭气体的温度</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(3)上述过程中缸内气体吸收的热量</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1.jpeg"/>
          <p:cNvPicPr>
            <a:picLocks noChangeAspect="1"/>
          </p:cNvPicPr>
          <p:nvPr/>
        </p:nvPicPr>
        <p:blipFill>
          <a:blip r:embed="rId1" cstate="print"/>
          <a:stretch>
            <a:fillRect/>
          </a:stretch>
        </p:blipFill>
        <p:spPr>
          <a:xfrm>
            <a:off x="7092206" y="3636293"/>
            <a:ext cx="1296144" cy="1863979"/>
          </a:xfrm>
          <a:prstGeom prst="rect">
            <a:avLst/>
          </a:prstGeom>
        </p:spPr>
      </p:pic>
      <p:sp>
        <p:nvSpPr>
          <p:cNvPr id="4" name="TextBox 2"/>
          <p:cNvSpPr txBox="1"/>
          <p:nvPr/>
        </p:nvSpPr>
        <p:spPr>
          <a:xfrm>
            <a:off x="467995" y="5723890"/>
            <a:ext cx="10183495" cy="555625"/>
          </a:xfrm>
          <a:prstGeom prst="rect">
            <a:avLst/>
          </a:prstGeom>
          <a:noFill/>
        </p:spPr>
        <p:txBody>
          <a:bodyPr wrap="square" lIns="0" tIns="0" rIns="0" bIns="0" rtlCol="0">
            <a:spAutoFit/>
          </a:bodyPr>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(1)0.2 kg    (2)360 K    (3)110.2 J</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000" y="827088"/>
            <a:ext cx="11831400" cy="472263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(1)以活塞为研究对象</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活塞最初静止在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位置,受力平衡,对活塞受力分析得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,解得活塞的质量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=0.2</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kg。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(2)以气体为研究对象</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活塞从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的过程中,气体发生等压变化,对气体由盖-吕萨克定律得</a:t>
            </a:r>
            <a:r>
              <a:rPr lang="zh-CN" altLang="en-US" sz="3315" kern="0" spc="4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4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=360 K。</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(3)活塞从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的过程中,外界对气体做功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)=-10.2 J①;</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由热力学第一定律得Δ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975055" y="3178689"/>
          <a:ext cx="476250" cy="723900"/>
        </p:xfrm>
        <a:graphic>
          <a:graphicData uri="http://schemas.openxmlformats.org/presentationml/2006/ole">
            <mc:AlternateContent xmlns:mc="http://schemas.openxmlformats.org/markup-compatibility/2006">
              <mc:Choice xmlns:v="urn:schemas-microsoft-com:vml" Requires="v">
                <p:oleObj spid="_x0000_s10241" name="Equation" r:id="rId1" imgW="12496800" imgH="19202400" progId="Equation.DSMT4">
                  <p:embed/>
                </p:oleObj>
              </mc:Choice>
              <mc:Fallback>
                <p:oleObj name="Equation" r:id="rId1" imgW="12496800" imgH="19202400" progId="Equation.DSMT4">
                  <p:embed/>
                  <p:pic>
                    <p:nvPicPr>
                      <p:cNvPr id="0" name="图片 10240"/>
                      <p:cNvPicPr>
                        <a:picLocks noChangeAspect="1"/>
                      </p:cNvPicPr>
                      <p:nvPr/>
                    </p:nvPicPr>
                    <p:blipFill>
                      <a:blip r:embed="rId2"/>
                      <a:stretch>
                        <a:fillRect/>
                      </a:stretch>
                    </p:blipFill>
                    <p:spPr>
                      <a:xfrm>
                        <a:off x="9975055" y="3178689"/>
                        <a:ext cx="476250"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623878" y="3178689"/>
          <a:ext cx="476250" cy="723900"/>
        </p:xfrm>
        <a:graphic>
          <a:graphicData uri="http://schemas.openxmlformats.org/presentationml/2006/ole">
            <mc:AlternateContent xmlns:mc="http://schemas.openxmlformats.org/markup-compatibility/2006">
              <mc:Choice xmlns:v="urn:schemas-microsoft-com:vml" Requires="v">
                <p:oleObj spid="_x0000_s10242" name="Equation" r:id="rId3" imgW="12496800" imgH="19202400" progId="Equation.DSMT4">
                  <p:embed/>
                </p:oleObj>
              </mc:Choice>
              <mc:Fallback>
                <p:oleObj name="Equation" r:id="rId3" imgW="12496800" imgH="19202400" progId="Equation.DSMT4">
                  <p:embed/>
                  <p:pic>
                    <p:nvPicPr>
                      <p:cNvPr id="0" name="图片 10241"/>
                      <p:cNvPicPr>
                        <a:picLocks noChangeAspect="1"/>
                      </p:cNvPicPr>
                      <p:nvPr/>
                    </p:nvPicPr>
                    <p:blipFill>
                      <a:blip r:embed="rId4"/>
                      <a:stretch>
                        <a:fillRect/>
                      </a:stretch>
                    </p:blipFill>
                    <p:spPr>
                      <a:xfrm>
                        <a:off x="10623878" y="3178689"/>
                        <a:ext cx="476250" cy="723900"/>
                      </a:xfrm>
                      <a:prstGeom prst="rect">
                        <a:avLst/>
                      </a:prstGeom>
                      <a:noFill/>
                      <a:ln w="9525">
                        <a:noFill/>
                      </a:ln>
                    </p:spPr>
                  </p:pic>
                </p:oleObj>
              </mc:Fallback>
            </mc:AlternateContent>
          </a:graphicData>
        </a:graphic>
      </p:graphicFrame>
      <p:sp>
        <p:nvSpPr>
          <p:cNvPr id="6" name="TextBox 2"/>
          <p:cNvSpPr txBox="1"/>
          <p:nvPr/>
        </p:nvSpPr>
        <p:spPr>
          <a:xfrm>
            <a:off x="468000" y="5579998"/>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a:t>
            </a:r>
            <a:r>
              <a:rPr lang="zh-CN" altLang="en-US" sz="2410" kern="0" dirty="0" smtClean="0">
                <a:solidFill>
                  <a:srgbClr val="000000"/>
                </a:solidFill>
                <a:latin typeface="Times New Roman" panose="02020603050405020304"/>
                <a:ea typeface="楷体_GB2312" pitchFamily="65" charset="-122"/>
              </a:rPr>
              <a:t>①②</a:t>
            </a:r>
            <a:r>
              <a:rPr lang="zh-CN" altLang="en-US" sz="2410" kern="0" dirty="0" smtClean="0">
                <a:solidFill>
                  <a:srgbClr val="000000"/>
                </a:solidFill>
                <a:latin typeface="Times New Roman" panose="02020603050405020304" pitchFamily="65" charset="-122"/>
                <a:ea typeface="楷体_GB2312" pitchFamily="65" charset="-122"/>
              </a:rPr>
              <a:t>并代入题给数据解得</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=110.2 J</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955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a:t>
            </a:r>
            <a:r>
              <a:rPr lang="zh-CN" altLang="en-US" sz="2410" b="1" kern="0" dirty="0" smtClean="0">
                <a:solidFill>
                  <a:srgbClr val="DE0000"/>
                </a:solidFill>
                <a:ea typeface="微软雅黑" panose="020B0503020204020204" pitchFamily="34" charset="-122"/>
              </a:rPr>
              <a:t>阶</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(单缸双塞)一直立的汽缸内用横截面积分别为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=100 cm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=50 cm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的活</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塞</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封闭一定质量的理想气体,两活塞之间用原长</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=0.7 m的轻质弹簧连接,起初封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闭气体的压强等于外部大气压</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Pa,热力学温度</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=300 K,弹簧的长度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=1.0 m,</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如图甲所示;现对封闭气体缓慢加热,活塞</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先向下运动,后向上运动,最后回到原来位</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置,如图乙所示,此时封闭气体的压强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=1.1</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Pa。已知弹簧的劲度系数</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=100 N/m,</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弹簧始终处于弹性限度内,汽缸内壁光滑。重力加速度大小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(1)活塞</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(2)图乙中封闭气体的热力学温度</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pSp>
        <p:nvGrpSpPr>
          <p:cNvPr id="3" name="组合 2"/>
          <p:cNvGrpSpPr/>
          <p:nvPr/>
        </p:nvGrpSpPr>
        <p:grpSpPr>
          <a:xfrm>
            <a:off x="6084094" y="4068341"/>
            <a:ext cx="3095814" cy="2093801"/>
            <a:chOff x="468000" y="846787"/>
            <a:chExt cx="3858825" cy="2609850"/>
          </a:xfrm>
        </p:grpSpPr>
        <p:pic>
          <p:nvPicPr>
            <p:cNvPr id="4" name="图片 3" descr="textimage42.jpeg"/>
            <p:cNvPicPr>
              <a:picLocks noChangeAspect="1"/>
            </p:cNvPicPr>
            <p:nvPr/>
          </p:nvPicPr>
          <p:blipFill>
            <a:blip r:embed="rId1" cstate="print"/>
            <a:stretch>
              <a:fillRect/>
            </a:stretch>
          </p:blipFill>
          <p:spPr>
            <a:xfrm>
              <a:off x="468000" y="937275"/>
              <a:ext cx="1714500" cy="2428875"/>
            </a:xfrm>
            <a:prstGeom prst="rect">
              <a:avLst/>
            </a:prstGeom>
          </p:spPr>
        </p:pic>
        <p:pic>
          <p:nvPicPr>
            <p:cNvPr id="5" name="图片 4" descr="textimage43.jpeg"/>
            <p:cNvPicPr>
              <a:picLocks noChangeAspect="1"/>
            </p:cNvPicPr>
            <p:nvPr/>
          </p:nvPicPr>
          <p:blipFill>
            <a:blip r:embed="rId2" cstate="print"/>
            <a:stretch>
              <a:fillRect/>
            </a:stretch>
          </p:blipFill>
          <p:spPr>
            <a:xfrm>
              <a:off x="2488500" y="846787"/>
              <a:ext cx="1838325" cy="2609850"/>
            </a:xfrm>
            <a:prstGeom prst="rect">
              <a:avLst/>
            </a:prstGeom>
          </p:spPr>
        </p:pic>
      </p:grpSp>
      <p:sp>
        <p:nvSpPr>
          <p:cNvPr id="6" name="TextBox 2"/>
          <p:cNvSpPr txBox="1"/>
          <p:nvPr/>
        </p:nvSpPr>
        <p:spPr>
          <a:xfrm>
            <a:off x="467995" y="5507990"/>
            <a:ext cx="5100320" cy="555625"/>
          </a:xfrm>
          <a:prstGeom prst="rect">
            <a:avLst/>
          </a:prstGeom>
          <a:noFill/>
        </p:spPr>
        <p:txBody>
          <a:bodyPr wrap="square" lIns="0" tIns="0" rIns="0" bIns="0" rtlCol="0">
            <a:spAutoFit/>
          </a:bodyPr>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(1)2 kg    (2)660 K</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360" y="899795"/>
            <a:ext cx="11520170" cy="45402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(1)①初态以谁为研究对象进行受力分析?</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初态,活塞</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与汽缸内壁可能存在相互作用,不易很快分析出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的受力情况,则优先研究</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活塞</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的受力情况。设活塞</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的质量为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,初态的活塞</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受力平衡,有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②末态以谁为研究对象进行受力分析?</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末态,弹簧弹力是未知量,优先研究活塞</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以及弹簧组成的整体,末态有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kg。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(2)缓慢加热,则在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上升的过程中,活塞</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以及弹簧均处于动态平衡状态,设活塞</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上</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38678"/>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二、分子永不停息的无规则运动</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b="1" kern="0" dirty="0" smtClean="0">
                <a:solidFill>
                  <a:srgbClr val="000000"/>
                </a:solidFill>
                <a:latin typeface="Times New Roman" panose="02020603050405020304" pitchFamily="65" charset="-122"/>
                <a:ea typeface="华文细黑" panose="02010600040101010101" pitchFamily="65" charset="-122"/>
              </a:rPr>
              <a:t>.分子热运动:</a:t>
            </a:r>
            <a:r>
              <a:rPr lang="zh-CN" altLang="en-US" sz="2410" kern="0" dirty="0" smtClean="0">
                <a:solidFill>
                  <a:srgbClr val="000000"/>
                </a:solidFill>
                <a:latin typeface="Times New Roman" panose="02020603050405020304" pitchFamily="65" charset="-122"/>
                <a:ea typeface="华文细黑" panose="02010600040101010101" pitchFamily="65" charset="-122"/>
              </a:rPr>
              <a:t>分子在做永不停息的无规则运动。</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2.扩散现象:</a:t>
            </a:r>
            <a:r>
              <a:rPr lang="zh-CN" altLang="en-US" sz="2410" kern="0" dirty="0" smtClean="0">
                <a:solidFill>
                  <a:srgbClr val="000000"/>
                </a:solidFill>
                <a:latin typeface="Times New Roman" panose="02020603050405020304" pitchFamily="65" charset="-122"/>
                <a:ea typeface="华文细黑" panose="02010600040101010101" pitchFamily="65" charset="-122"/>
              </a:rPr>
              <a:t>相互接触的不同物质彼此进入对方的现象。</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扩散现象直接地反映了分子的热运动</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(2)影响因素:温度。温度越高,扩散越快。</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3.布朗运动:</a:t>
            </a:r>
            <a:r>
              <a:rPr lang="zh-CN" altLang="en-US" sz="2410" kern="0" dirty="0" smtClean="0">
                <a:solidFill>
                  <a:srgbClr val="000000"/>
                </a:solidFill>
                <a:latin typeface="Times New Roman" panose="02020603050405020304" pitchFamily="65" charset="-122"/>
                <a:ea typeface="华文细黑" panose="02010600040101010101" pitchFamily="65" charset="-122"/>
              </a:rPr>
              <a:t>悬浮在液体或气体中的微粒的无规则运动。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布朗运动不是分子的运动,但间接反映了液体或气体分子的无规则运动</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(2)影响因素:微粒大小和温度。微粒越小,温度越高,布朗运动越明显</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410" kern="0" dirty="0" smtClean="0">
              <a:solidFill>
                <a:srgbClr val="000000"/>
              </a:solidFill>
              <a:latin typeface="Times New Roman" panose="02020603050405020304" pitchFamily="65" charset="-122"/>
              <a:ea typeface="华文细黑" panose="02010600040101010101" pitchFamily="65"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升的高度为</a:t>
            </a:r>
            <a:r>
              <a:rPr lang="zh-CN" altLang="en-US" sz="2410" i="1" kern="0" dirty="0" smtClean="0">
                <a:solidFill>
                  <a:srgbClr val="000000"/>
                </a:solidFill>
                <a:latin typeface="Times New Roman" panose="02020603050405020304" pitchFamily="65" charset="-122"/>
                <a:ea typeface="楷体_GB2312" pitchFamily="65" charset="-122"/>
              </a:rPr>
              <a:t>l</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对图乙中的活塞</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受力分析有</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i="1" kern="0" baseline="-15000" dirty="0" smtClean="0">
                <a:solidFill>
                  <a:srgbClr val="000000"/>
                </a:solidFill>
                <a:latin typeface="Times New Roman" panose="02020603050405020304" pitchFamily="65" charset="-122"/>
                <a:ea typeface="楷体_GB2312" pitchFamily="65" charset="-122"/>
              </a:rPr>
              <a:t>A</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对封闭气体有 </a:t>
            </a:r>
            <a:r>
              <a:rPr lang="zh-CN" altLang="en-US" sz="3315" kern="0" spc="260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8988"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=0.5 m,</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=660 K。</a:t>
            </a:r>
            <a:endParaRPr lang="zh-CN" altLang="en-US"/>
          </a:p>
        </p:txBody>
      </p:sp>
      <p:graphicFrame>
        <p:nvGraphicFramePr>
          <p:cNvPr id="4" name="对象 3"/>
          <p:cNvGraphicFramePr>
            <a:graphicFrameLocks noChangeAspect="1"/>
          </p:cNvGraphicFramePr>
          <p:nvPr/>
        </p:nvGraphicFramePr>
        <p:xfrm>
          <a:off x="2380500" y="1934759"/>
          <a:ext cx="752475" cy="723900"/>
        </p:xfrm>
        <a:graphic>
          <a:graphicData uri="http://schemas.openxmlformats.org/presentationml/2006/ole">
            <mc:AlternateContent xmlns:mc="http://schemas.openxmlformats.org/markup-compatibility/2006">
              <mc:Choice xmlns:v="urn:schemas-microsoft-com:vml" Requires="v">
                <p:oleObj spid="_x0000_s11265" name="Equation" r:id="rId1" imgW="19812000" imgH="19202400" progId="Equation.DSMT4">
                  <p:embed/>
                </p:oleObj>
              </mc:Choice>
              <mc:Fallback>
                <p:oleObj name="Equation" r:id="rId1" imgW="19812000" imgH="19202400" progId="Equation.DSMT4">
                  <p:embed/>
                  <p:pic>
                    <p:nvPicPr>
                      <p:cNvPr id="0" name="图片 11264"/>
                      <p:cNvPicPr>
                        <a:picLocks noChangeAspect="1"/>
                      </p:cNvPicPr>
                      <p:nvPr/>
                    </p:nvPicPr>
                    <p:blipFill>
                      <a:blip r:embed="rId2"/>
                      <a:stretch>
                        <a:fillRect/>
                      </a:stretch>
                    </p:blipFill>
                    <p:spPr>
                      <a:xfrm>
                        <a:off x="2380500" y="1934759"/>
                        <a:ext cx="752475"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305548" y="1923485"/>
          <a:ext cx="1524000" cy="657225"/>
        </p:xfrm>
        <a:graphic>
          <a:graphicData uri="http://schemas.openxmlformats.org/presentationml/2006/ole">
            <mc:AlternateContent xmlns:mc="http://schemas.openxmlformats.org/markup-compatibility/2006">
              <mc:Choice xmlns:v="urn:schemas-microsoft-com:vml" Requires="v">
                <p:oleObj spid="_x0000_s11266" name="Equation" r:id="rId3" imgW="40233600" imgH="17373600" progId="Equation.DSMT4">
                  <p:embed/>
                </p:oleObj>
              </mc:Choice>
              <mc:Fallback>
                <p:oleObj name="Equation" r:id="rId3" imgW="40233600" imgH="17373600" progId="Equation.DSMT4">
                  <p:embed/>
                  <p:pic>
                    <p:nvPicPr>
                      <p:cNvPr id="0" name="图片 11265"/>
                      <p:cNvPicPr>
                        <a:picLocks noChangeAspect="1"/>
                      </p:cNvPicPr>
                      <p:nvPr/>
                    </p:nvPicPr>
                    <p:blipFill>
                      <a:blip r:embed="rId4"/>
                      <a:stretch>
                        <a:fillRect/>
                      </a:stretch>
                    </p:blipFill>
                    <p:spPr>
                      <a:xfrm>
                        <a:off x="3305548" y="1923485"/>
                        <a:ext cx="152400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522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a:t>
            </a:r>
            <a:r>
              <a:rPr lang="zh-CN" altLang="en-US" sz="2410" b="1" kern="0" dirty="0" smtClean="0">
                <a:solidFill>
                  <a:srgbClr val="DE0000"/>
                </a:solidFill>
                <a:ea typeface="微软雅黑" panose="020B0503020204020204" pitchFamily="34" charset="-122"/>
              </a:rPr>
              <a:t>阶</a:t>
            </a:r>
            <a:r>
              <a:rPr lang="zh-CN" altLang="en-US" sz="2500" b="1" dirty="0" smtClean="0">
                <a:solidFill>
                  <a:srgbClr val="DE0000"/>
                </a:solidFill>
                <a:latin typeface="微软雅黑" panose="020B0503020204020204" pitchFamily="34" charset="-122"/>
                <a:ea typeface="微软雅黑" panose="020B0503020204020204" pitchFamily="34" charset="-122"/>
              </a:rPr>
              <a:t>2  </a:t>
            </a:r>
            <a:r>
              <a:rPr lang="zh-CN" altLang="en-US" sz="2410" kern="0" dirty="0" smtClean="0">
                <a:solidFill>
                  <a:srgbClr val="000000"/>
                </a:solidFill>
                <a:latin typeface="Times New Roman" panose="02020603050405020304" pitchFamily="65" charset="-122"/>
                <a:ea typeface="华文细黑" panose="02010600040101010101" pitchFamily="65" charset="-122"/>
              </a:rPr>
              <a:t>  (双缸双塞)如图所示,竖直放置在水平桌面上的左右两汽缸粗细均匀,内壁光</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滑,横截面积分别为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,由体积可忽略的细管在底部连通。两汽缸中各有一轻质活</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塞将一定质量的理想气体封闭,左侧汽缸底部与活塞用轻质细弹簧相连。初始时,两汽</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缸内封闭气柱的高度均为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,弹簧长度恰好为原长。现往右侧活塞上表面缓慢添加一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定质量的沙子,直至右侧活塞下降</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,左侧活塞上升</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。已知大气压强为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,汽缸足够高,汽缸内气体温度始终不变,弹簧始终在弹性限度内。求: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(1)最终汽缸内气体的压强。</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(2)弹簧的劲度系数和添加的沙子质量。</a:t>
            </a:r>
            <a:endParaRPr lang="zh-CN" altLang="en-US" dirty="0"/>
          </a:p>
        </p:txBody>
      </p:sp>
      <p:graphicFrame>
        <p:nvGraphicFramePr>
          <p:cNvPr id="4" name="对象 3"/>
          <p:cNvGraphicFramePr>
            <a:graphicFrameLocks noChangeAspect="1"/>
          </p:cNvGraphicFramePr>
          <p:nvPr/>
        </p:nvGraphicFramePr>
        <p:xfrm>
          <a:off x="4828500" y="2988221"/>
          <a:ext cx="219075" cy="657225"/>
        </p:xfrm>
        <a:graphic>
          <a:graphicData uri="http://schemas.openxmlformats.org/presentationml/2006/ole">
            <mc:AlternateContent xmlns:mc="http://schemas.openxmlformats.org/markup-compatibility/2006">
              <mc:Choice xmlns:v="urn:schemas-microsoft-com:vml" Requires="v">
                <p:oleObj spid="_x0000_s12289" name="Equation" r:id="rId1" imgW="5791200" imgH="17373600" progId="Equation.DSMT4">
                  <p:embed/>
                </p:oleObj>
              </mc:Choice>
              <mc:Fallback>
                <p:oleObj name="Equation" r:id="rId1" imgW="5791200" imgH="17373600" progId="Equation.DSMT4">
                  <p:embed/>
                  <p:pic>
                    <p:nvPicPr>
                      <p:cNvPr id="0" name="图片 12288"/>
                      <p:cNvPicPr>
                        <a:picLocks noChangeAspect="1"/>
                      </p:cNvPicPr>
                      <p:nvPr/>
                    </p:nvPicPr>
                    <p:blipFill>
                      <a:blip r:embed="rId2"/>
                      <a:stretch>
                        <a:fillRect/>
                      </a:stretch>
                    </p:blipFill>
                    <p:spPr>
                      <a:xfrm>
                        <a:off x="4828500" y="2988221"/>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181058" y="2988221"/>
          <a:ext cx="219075" cy="657225"/>
        </p:xfrm>
        <a:graphic>
          <a:graphicData uri="http://schemas.openxmlformats.org/presentationml/2006/ole">
            <mc:AlternateContent xmlns:mc="http://schemas.openxmlformats.org/markup-compatibility/2006">
              <mc:Choice xmlns:v="urn:schemas-microsoft-com:vml" Requires="v">
                <p:oleObj spid="_x0000_s12290" name="Equation" r:id="rId3" imgW="5791200" imgH="17373600" progId="Equation.DSMT4">
                  <p:embed/>
                </p:oleObj>
              </mc:Choice>
              <mc:Fallback>
                <p:oleObj name="Equation" r:id="rId3" imgW="5791200" imgH="17373600" progId="Equation.DSMT4">
                  <p:embed/>
                  <p:pic>
                    <p:nvPicPr>
                      <p:cNvPr id="0" name="图片 12289"/>
                      <p:cNvPicPr>
                        <a:picLocks noChangeAspect="1"/>
                      </p:cNvPicPr>
                      <p:nvPr/>
                    </p:nvPicPr>
                    <p:blipFill>
                      <a:blip r:embed="rId4"/>
                      <a:stretch>
                        <a:fillRect/>
                      </a:stretch>
                    </p:blipFill>
                    <p:spPr>
                      <a:xfrm>
                        <a:off x="7181058" y="2988221"/>
                        <a:ext cx="219075" cy="657225"/>
                      </a:xfrm>
                      <a:prstGeom prst="rect">
                        <a:avLst/>
                      </a:prstGeom>
                      <a:noFill/>
                      <a:ln w="9525">
                        <a:noFill/>
                      </a:ln>
                    </p:spPr>
                  </p:pic>
                </p:oleObj>
              </mc:Fallback>
            </mc:AlternateContent>
          </a:graphicData>
        </a:graphic>
      </p:graphicFrame>
      <p:pic>
        <p:nvPicPr>
          <p:cNvPr id="6" name="图片 3" descr="textimage44.jpeg"/>
          <p:cNvPicPr>
            <a:picLocks noChangeAspect="1"/>
          </p:cNvPicPr>
          <p:nvPr/>
        </p:nvPicPr>
        <p:blipFill>
          <a:blip r:embed="rId5" cstate="print"/>
          <a:stretch>
            <a:fillRect/>
          </a:stretch>
        </p:blipFill>
        <p:spPr>
          <a:xfrm>
            <a:off x="6444134" y="4212357"/>
            <a:ext cx="2609850" cy="1828800"/>
          </a:xfrm>
          <a:prstGeom prst="rect">
            <a:avLst/>
          </a:prstGeom>
        </p:spPr>
      </p:pic>
      <p:sp>
        <p:nvSpPr>
          <p:cNvPr id="3" name="TextBox 2"/>
          <p:cNvSpPr txBox="1"/>
          <p:nvPr/>
        </p:nvSpPr>
        <p:spPr>
          <a:xfrm>
            <a:off x="468000" y="5507688"/>
            <a:ext cx="11831400" cy="667362"/>
          </a:xfrm>
          <a:prstGeom prst="rect">
            <a:avLst/>
          </a:prstGeom>
          <a:noFill/>
        </p:spPr>
        <p:txBody>
          <a:bodyPr wrap="square" lIns="0" tIns="0" rIns="0" bIns="0" rtlCol="0">
            <a:spAutoFit/>
          </a:bodyPr>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020" kern="0" spc="-1372"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020" kern="0" spc="207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285" kern="0" spc="18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7" name="对象 6"/>
          <p:cNvGraphicFramePr>
            <a:graphicFrameLocks noChangeAspect="1"/>
          </p:cNvGraphicFramePr>
          <p:nvPr/>
        </p:nvGraphicFramePr>
        <p:xfrm>
          <a:off x="1742800" y="5682096"/>
          <a:ext cx="209549" cy="657225"/>
        </p:xfrm>
        <a:graphic>
          <a:graphicData uri="http://schemas.openxmlformats.org/presentationml/2006/ole">
            <mc:AlternateContent xmlns:mc="http://schemas.openxmlformats.org/markup-compatibility/2006">
              <mc:Choice xmlns:v="urn:schemas-microsoft-com:vml" Requires="v">
                <p:oleObj spid="_x0000_s13313" name="Equation" r:id="rId6" imgW="5486400" imgH="17373600" progId="Equation.DSMT4">
                  <p:embed/>
                </p:oleObj>
              </mc:Choice>
              <mc:Fallback>
                <p:oleObj name="Equation" r:id="rId6" imgW="5486400" imgH="17373600" progId="Equation.DSMT4">
                  <p:embed/>
                  <p:pic>
                    <p:nvPicPr>
                      <p:cNvPr id="0" name="图片 13312"/>
                      <p:cNvPicPr>
                        <a:picLocks noChangeAspect="1"/>
                      </p:cNvPicPr>
                      <p:nvPr/>
                    </p:nvPicPr>
                    <p:blipFill>
                      <a:blip r:embed="rId7"/>
                      <a:stretch>
                        <a:fillRect/>
                      </a:stretch>
                    </p:blipFill>
                    <p:spPr>
                      <a:xfrm>
                        <a:off x="1742800" y="5682096"/>
                        <a:ext cx="209549"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844651" y="5682096"/>
          <a:ext cx="647700" cy="657225"/>
        </p:xfrm>
        <a:graphic>
          <a:graphicData uri="http://schemas.openxmlformats.org/presentationml/2006/ole">
            <mc:AlternateContent xmlns:mc="http://schemas.openxmlformats.org/markup-compatibility/2006">
              <mc:Choice xmlns:v="urn:schemas-microsoft-com:vml" Requires="v">
                <p:oleObj spid="_x0000_s13314" name="Equation" r:id="rId8" imgW="17068800" imgH="17373600" progId="Equation.DSMT4">
                  <p:embed/>
                </p:oleObj>
              </mc:Choice>
              <mc:Fallback>
                <p:oleObj name="Equation" r:id="rId8" imgW="17068800" imgH="17373600" progId="Equation.DSMT4">
                  <p:embed/>
                  <p:pic>
                    <p:nvPicPr>
                      <p:cNvPr id="0" name="图片 13313"/>
                      <p:cNvPicPr>
                        <a:picLocks noChangeAspect="1"/>
                      </p:cNvPicPr>
                      <p:nvPr/>
                    </p:nvPicPr>
                    <p:blipFill>
                      <a:blip r:embed="rId9"/>
                      <a:stretch>
                        <a:fillRect/>
                      </a:stretch>
                    </p:blipFill>
                    <p:spPr>
                      <a:xfrm>
                        <a:off x="2844651" y="5682096"/>
                        <a:ext cx="647700"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798351" y="5681984"/>
          <a:ext cx="647700" cy="714375"/>
        </p:xfrm>
        <a:graphic>
          <a:graphicData uri="http://schemas.openxmlformats.org/presentationml/2006/ole">
            <mc:AlternateContent xmlns:mc="http://schemas.openxmlformats.org/markup-compatibility/2006">
              <mc:Choice xmlns:v="urn:schemas-microsoft-com:vml" Requires="v">
                <p:oleObj spid="_x0000_s13315" name="Equation" r:id="rId10" imgW="17068800" imgH="18897600" progId="Equation.DSMT4">
                  <p:embed/>
                </p:oleObj>
              </mc:Choice>
              <mc:Fallback>
                <p:oleObj name="Equation" r:id="rId10" imgW="17068800" imgH="18897600" progId="Equation.DSMT4">
                  <p:embed/>
                  <p:pic>
                    <p:nvPicPr>
                      <p:cNvPr id="0" name="图片 13314"/>
                      <p:cNvPicPr>
                        <a:picLocks noChangeAspect="1"/>
                      </p:cNvPicPr>
                      <p:nvPr/>
                    </p:nvPicPr>
                    <p:blipFill>
                      <a:blip r:embed="rId11"/>
                      <a:stretch>
                        <a:fillRect/>
                      </a:stretch>
                    </p:blipFill>
                    <p:spPr>
                      <a:xfrm>
                        <a:off x="3798351" y="5681984"/>
                        <a:ext cx="64770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467360" y="683260"/>
            <a:ext cx="11507470" cy="44932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(1)对左右汽缸内所封的气体,</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初态压强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,体积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SH</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末态压强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,体积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SH</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根据玻意耳定律可得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4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(2)对右侧活塞受力分析可知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815"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8" name="对象 7"/>
          <p:cNvGraphicFramePr>
            <a:graphicFrameLocks noChangeAspect="1"/>
          </p:cNvGraphicFramePr>
          <p:nvPr/>
        </p:nvGraphicFramePr>
        <p:xfrm>
          <a:off x="3282567" y="1893701"/>
          <a:ext cx="219075" cy="657225"/>
        </p:xfrm>
        <a:graphic>
          <a:graphicData uri="http://schemas.openxmlformats.org/presentationml/2006/ole">
            <mc:AlternateContent xmlns:mc="http://schemas.openxmlformats.org/markup-compatibility/2006">
              <mc:Choice xmlns:v="urn:schemas-microsoft-com:vml" Requires="v">
                <p:oleObj spid="_x0000_s13316" name="Equation" r:id="rId1" imgW="5791200" imgH="17373600" progId="Equation.DSMT4">
                  <p:embed/>
                </p:oleObj>
              </mc:Choice>
              <mc:Fallback>
                <p:oleObj name="Equation" r:id="rId1" imgW="5791200" imgH="17373600" progId="Equation.DSMT4">
                  <p:embed/>
                  <p:pic>
                    <p:nvPicPr>
                      <p:cNvPr id="0" name="图片 13315"/>
                      <p:cNvPicPr>
                        <a:picLocks noChangeAspect="1"/>
                      </p:cNvPicPr>
                      <p:nvPr/>
                    </p:nvPicPr>
                    <p:blipFill>
                      <a:blip r:embed="rId2"/>
                      <a:stretch>
                        <a:fillRect/>
                      </a:stretch>
                    </p:blipFill>
                    <p:spPr>
                      <a:xfrm>
                        <a:off x="3282567" y="1893701"/>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895199" y="1893701"/>
          <a:ext cx="219075" cy="657225"/>
        </p:xfrm>
        <a:graphic>
          <a:graphicData uri="http://schemas.openxmlformats.org/presentationml/2006/ole">
            <mc:AlternateContent xmlns:mc="http://schemas.openxmlformats.org/markup-compatibility/2006">
              <mc:Choice xmlns:v="urn:schemas-microsoft-com:vml" Requires="v">
                <p:oleObj spid="_x0000_s13317" name="Equation" r:id="rId3" imgW="5791200" imgH="17373600" progId="Equation.DSMT4">
                  <p:embed/>
                </p:oleObj>
              </mc:Choice>
              <mc:Fallback>
                <p:oleObj name="Equation" r:id="rId3" imgW="5791200" imgH="17373600" progId="Equation.DSMT4">
                  <p:embed/>
                  <p:pic>
                    <p:nvPicPr>
                      <p:cNvPr id="0" name="图片 13316"/>
                      <p:cNvPicPr>
                        <a:picLocks noChangeAspect="1"/>
                      </p:cNvPicPr>
                      <p:nvPr/>
                    </p:nvPicPr>
                    <p:blipFill>
                      <a:blip r:embed="rId4"/>
                      <a:stretch>
                        <a:fillRect/>
                      </a:stretch>
                    </p:blipFill>
                    <p:spPr>
                      <a:xfrm>
                        <a:off x="3895199" y="1893701"/>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890495" y="1893701"/>
          <a:ext cx="219075" cy="657225"/>
        </p:xfrm>
        <a:graphic>
          <a:graphicData uri="http://schemas.openxmlformats.org/presentationml/2006/ole">
            <mc:AlternateContent xmlns:mc="http://schemas.openxmlformats.org/markup-compatibility/2006">
              <mc:Choice xmlns:v="urn:schemas-microsoft-com:vml" Requires="v">
                <p:oleObj spid="_x0000_s13318" name="Equation" r:id="rId5" imgW="5791200" imgH="17373600" progId="Equation.DSMT4">
                  <p:embed/>
                </p:oleObj>
              </mc:Choice>
              <mc:Fallback>
                <p:oleObj name="Equation" r:id="rId5" imgW="5791200" imgH="17373600" progId="Equation.DSMT4">
                  <p:embed/>
                  <p:pic>
                    <p:nvPicPr>
                      <p:cNvPr id="0" name="图片 13317"/>
                      <p:cNvPicPr>
                        <a:picLocks noChangeAspect="1"/>
                      </p:cNvPicPr>
                      <p:nvPr/>
                    </p:nvPicPr>
                    <p:blipFill>
                      <a:blip r:embed="rId6"/>
                      <a:stretch>
                        <a:fillRect/>
                      </a:stretch>
                    </p:blipFill>
                    <p:spPr>
                      <a:xfrm>
                        <a:off x="4890495" y="1893701"/>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481438" y="3187834"/>
          <a:ext cx="209549" cy="657224"/>
        </p:xfrm>
        <a:graphic>
          <a:graphicData uri="http://schemas.openxmlformats.org/presentationml/2006/ole">
            <mc:AlternateContent xmlns:mc="http://schemas.openxmlformats.org/markup-compatibility/2006">
              <mc:Choice xmlns:v="urn:schemas-microsoft-com:vml" Requires="v">
                <p:oleObj spid="_x0000_s13319" name="Equation" r:id="rId7" imgW="5486400" imgH="17373600" progId="Equation.DSMT4">
                  <p:embed/>
                </p:oleObj>
              </mc:Choice>
              <mc:Fallback>
                <p:oleObj name="Equation" r:id="rId7" imgW="5486400" imgH="17373600" progId="Equation.DSMT4">
                  <p:embed/>
                  <p:pic>
                    <p:nvPicPr>
                      <p:cNvPr id="0" name="图片 13318"/>
                      <p:cNvPicPr>
                        <a:picLocks noChangeAspect="1"/>
                      </p:cNvPicPr>
                      <p:nvPr/>
                    </p:nvPicPr>
                    <p:blipFill>
                      <a:blip r:embed="rId8"/>
                      <a:stretch>
                        <a:fillRect/>
                      </a:stretch>
                    </p:blipFill>
                    <p:spPr>
                      <a:xfrm>
                        <a:off x="1481438" y="3187834"/>
                        <a:ext cx="209549"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461392" y="4514411"/>
          <a:ext cx="647700" cy="714375"/>
        </p:xfrm>
        <a:graphic>
          <a:graphicData uri="http://schemas.openxmlformats.org/presentationml/2006/ole">
            <mc:AlternateContent xmlns:mc="http://schemas.openxmlformats.org/markup-compatibility/2006">
              <mc:Choice xmlns:v="urn:schemas-microsoft-com:vml" Requires="v">
                <p:oleObj spid="_x0000_s13320" name="Equation" r:id="rId9" imgW="17068800" imgH="18897600" progId="Equation.DSMT4">
                  <p:embed/>
                </p:oleObj>
              </mc:Choice>
              <mc:Fallback>
                <p:oleObj name="Equation" r:id="rId9" imgW="17068800" imgH="18897600" progId="Equation.DSMT4">
                  <p:embed/>
                  <p:pic>
                    <p:nvPicPr>
                      <p:cNvPr id="0" name="图片 13319"/>
                      <p:cNvPicPr>
                        <a:picLocks noChangeAspect="1"/>
                      </p:cNvPicPr>
                      <p:nvPr/>
                    </p:nvPicPr>
                    <p:blipFill>
                      <a:blip r:embed="rId10"/>
                      <a:stretch>
                        <a:fillRect/>
                      </a:stretch>
                    </p:blipFill>
                    <p:spPr>
                      <a:xfrm>
                        <a:off x="1461392" y="4514411"/>
                        <a:ext cx="647700" cy="714375"/>
                      </a:xfrm>
                      <a:prstGeom prst="rect">
                        <a:avLst/>
                      </a:prstGeom>
                      <a:noFill/>
                      <a:ln w="9525">
                        <a:noFill/>
                      </a:ln>
                    </p:spPr>
                  </p:pic>
                </p:oleObj>
              </mc:Fallback>
            </mc:AlternateContent>
          </a:graphicData>
        </a:graphic>
      </p:graphicFrame>
      <p:sp>
        <p:nvSpPr>
          <p:cNvPr id="13" name="TextBox 2"/>
          <p:cNvSpPr txBox="1"/>
          <p:nvPr/>
        </p:nvSpPr>
        <p:spPr>
          <a:xfrm>
            <a:off x="468000" y="5142837"/>
            <a:ext cx="11831400" cy="14256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对左侧活塞受力分析可知</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S</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0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4" name="对象 13"/>
          <p:cNvGraphicFramePr>
            <a:graphicFrameLocks noChangeAspect="1"/>
          </p:cNvGraphicFramePr>
          <p:nvPr/>
        </p:nvGraphicFramePr>
        <p:xfrm>
          <a:off x="4599742" y="5147950"/>
          <a:ext cx="219075" cy="657225"/>
        </p:xfrm>
        <a:graphic>
          <a:graphicData uri="http://schemas.openxmlformats.org/presentationml/2006/ole">
            <mc:AlternateContent xmlns:mc="http://schemas.openxmlformats.org/markup-compatibility/2006">
              <mc:Choice xmlns:v="urn:schemas-microsoft-com:vml" Requires="v">
                <p:oleObj spid="_x0000_s13321" name="Equation" r:id="rId11" imgW="5791200" imgH="17373600" progId="Equation.DSMT4">
                  <p:embed/>
                </p:oleObj>
              </mc:Choice>
              <mc:Fallback>
                <p:oleObj name="Equation" r:id="rId11" imgW="5791200" imgH="17373600" progId="Equation.DSMT4">
                  <p:embed/>
                  <p:pic>
                    <p:nvPicPr>
                      <p:cNvPr id="0" name="图片 13320"/>
                      <p:cNvPicPr>
                        <a:picLocks noChangeAspect="1"/>
                      </p:cNvPicPr>
                      <p:nvPr/>
                    </p:nvPicPr>
                    <p:blipFill>
                      <a:blip r:embed="rId12"/>
                      <a:stretch>
                        <a:fillRect/>
                      </a:stretch>
                    </p:blipFill>
                    <p:spPr>
                      <a:xfrm>
                        <a:off x="4599742" y="5147950"/>
                        <a:ext cx="219075" cy="6572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1386578" y="5867163"/>
          <a:ext cx="647700" cy="657224"/>
        </p:xfrm>
        <a:graphic>
          <a:graphicData uri="http://schemas.openxmlformats.org/presentationml/2006/ole">
            <mc:AlternateContent xmlns:mc="http://schemas.openxmlformats.org/markup-compatibility/2006">
              <mc:Choice xmlns:v="urn:schemas-microsoft-com:vml" Requires="v">
                <p:oleObj spid="_x0000_s13322" name="Equation" r:id="rId13" imgW="17068800" imgH="17373600" progId="Equation.DSMT4">
                  <p:embed/>
                </p:oleObj>
              </mc:Choice>
              <mc:Fallback>
                <p:oleObj name="Equation" r:id="rId13" imgW="17068800" imgH="17373600" progId="Equation.DSMT4">
                  <p:embed/>
                  <p:pic>
                    <p:nvPicPr>
                      <p:cNvPr id="0" name="图片 13321"/>
                      <p:cNvPicPr>
                        <a:picLocks noChangeAspect="1"/>
                      </p:cNvPicPr>
                      <p:nvPr/>
                    </p:nvPicPr>
                    <p:blipFill>
                      <a:blip r:embed="rId14"/>
                      <a:stretch>
                        <a:fillRect/>
                      </a:stretch>
                    </p:blipFill>
                    <p:spPr>
                      <a:xfrm>
                        <a:off x="1386578" y="5867163"/>
                        <a:ext cx="647700"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59472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a:t>
            </a:r>
            <a:r>
              <a:rPr lang="zh-CN" altLang="en-US" sz="2410" b="1" kern="0" dirty="0" smtClean="0">
                <a:solidFill>
                  <a:srgbClr val="DE0000"/>
                </a:solidFill>
                <a:ea typeface="微软雅黑" panose="020B0503020204020204" pitchFamily="34" charset="-122"/>
              </a:rPr>
              <a:t>阶</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(关联气体)如图,两个侧壁绝热、顶部和底部都导热的相同汽缸直立放置,汽缸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底部和顶部均有细管连通,顶部的细管带有阀门K,两汽缸的横截面积均为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,容积均</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,汽缸中各有一个绝热活塞,左侧活塞质量是右侧的1.5倍。开始时K关闭,两活塞下方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和右活塞上方均充有气体(可视为理想气体),活塞下方气体压强为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,左活塞在汽缸正</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中间,其上方为真空,右活塞上方气体体积为</a:t>
            </a:r>
            <a:r>
              <a:rPr lang="zh-CN" altLang="en-US" sz="3090" kern="0" spc="-6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。现使汽缸底与一热源接触,热源温度恒</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,平衡后左活塞升至汽缸某一位置;然后打开K,经过一段时间,重新达到平衡。已</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知外界温度为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,不计活塞体积及与汽缸壁间的摩擦。求:</a:t>
            </a:r>
            <a:endParaRPr lang="zh-CN" altLang="en-US" dirty="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(1)开始时右活塞上方气体压强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kern="0" dirty="0" smtClean="0">
                <a:solidFill>
                  <a:srgbClr val="000000"/>
                </a:solidFill>
                <a:latin typeface="Times New Roman" panose="02020603050405020304" pitchFamily="65" charset="-122"/>
                <a:ea typeface="华文细黑" panose="02010600040101010101" pitchFamily="65" charset="-122"/>
              </a:rPr>
              <a:t> </a:t>
            </a:r>
            <a:endParaRPr lang="en-US" altLang="zh-CN"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2)接触恒温热源后且未打开K之前,左活塞上升的高度</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41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(3)打开阀门K后,重新达到平衡时左汽缸中活塞上方气体的体积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i="1" kern="0" baseline="-1500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6129000" y="2520130"/>
          <a:ext cx="314324" cy="657224"/>
        </p:xfrm>
        <a:graphic>
          <a:graphicData uri="http://schemas.openxmlformats.org/presentationml/2006/ole">
            <mc:AlternateContent xmlns:mc="http://schemas.openxmlformats.org/markup-compatibility/2006">
              <mc:Choice xmlns:v="urn:schemas-microsoft-com:vml" Requires="v">
                <p:oleObj spid="_x0000_s14337" name="Equation" r:id="rId1" imgW="8229600" imgH="17373600" progId="Equation.DSMT4">
                  <p:embed/>
                </p:oleObj>
              </mc:Choice>
              <mc:Fallback>
                <p:oleObj name="Equation" r:id="rId1" imgW="8229600" imgH="17373600" progId="Equation.DSMT4">
                  <p:embed/>
                  <p:pic>
                    <p:nvPicPr>
                      <p:cNvPr id="0" name="图片 14336"/>
                      <p:cNvPicPr>
                        <a:picLocks noChangeAspect="1"/>
                      </p:cNvPicPr>
                      <p:nvPr/>
                    </p:nvPicPr>
                    <p:blipFill>
                      <a:blip r:embed="rId2"/>
                      <a:stretch>
                        <a:fillRect/>
                      </a:stretch>
                    </p:blipFill>
                    <p:spPr>
                      <a:xfrm>
                        <a:off x="6129000" y="2520130"/>
                        <a:ext cx="3143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74000" y="3221343"/>
          <a:ext cx="219075" cy="657224"/>
        </p:xfrm>
        <a:graphic>
          <a:graphicData uri="http://schemas.openxmlformats.org/presentationml/2006/ole">
            <mc:AlternateContent xmlns:mc="http://schemas.openxmlformats.org/markup-compatibility/2006">
              <mc:Choice xmlns:v="urn:schemas-microsoft-com:vml" Requires="v">
                <p:oleObj spid="_x0000_s14338" name="Equation" r:id="rId3" imgW="5791200" imgH="17373600" progId="Equation.DSMT4">
                  <p:embed/>
                </p:oleObj>
              </mc:Choice>
              <mc:Fallback>
                <p:oleObj name="Equation" r:id="rId3" imgW="5791200" imgH="17373600" progId="Equation.DSMT4">
                  <p:embed/>
                  <p:pic>
                    <p:nvPicPr>
                      <p:cNvPr id="0" name="图片 14337"/>
                      <p:cNvPicPr>
                        <a:picLocks noChangeAspect="1"/>
                      </p:cNvPicPr>
                      <p:nvPr/>
                    </p:nvPicPr>
                    <p:blipFill>
                      <a:blip r:embed="rId4"/>
                      <a:stretch>
                        <a:fillRect/>
                      </a:stretch>
                    </p:blipFill>
                    <p:spPr>
                      <a:xfrm>
                        <a:off x="774000" y="3221343"/>
                        <a:ext cx="219075" cy="657224"/>
                      </a:xfrm>
                      <a:prstGeom prst="rect">
                        <a:avLst/>
                      </a:prstGeom>
                      <a:noFill/>
                      <a:ln w="9525">
                        <a:noFill/>
                      </a:ln>
                    </p:spPr>
                  </p:pic>
                </p:oleObj>
              </mc:Fallback>
            </mc:AlternateContent>
          </a:graphicData>
        </a:graphic>
      </p:graphicFrame>
      <p:pic>
        <p:nvPicPr>
          <p:cNvPr id="6" name="图片 3" descr="textimage45.jpeg"/>
          <p:cNvPicPr>
            <a:picLocks noChangeAspect="1"/>
          </p:cNvPicPr>
          <p:nvPr/>
        </p:nvPicPr>
        <p:blipFill>
          <a:blip r:embed="rId5" cstate="print"/>
          <a:stretch>
            <a:fillRect/>
          </a:stretch>
        </p:blipFill>
        <p:spPr>
          <a:xfrm>
            <a:off x="9468470" y="4104306"/>
            <a:ext cx="1371600" cy="141922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6274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090" kern="0" spc="-151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090" kern="0" spc="-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(3)</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742800" y="412177"/>
          <a:ext cx="200024" cy="657224"/>
        </p:xfrm>
        <a:graphic>
          <a:graphicData uri="http://schemas.openxmlformats.org/presentationml/2006/ole">
            <mc:AlternateContent xmlns:mc="http://schemas.openxmlformats.org/markup-compatibility/2006">
              <mc:Choice xmlns:v="urn:schemas-microsoft-com:vml" Requires="v">
                <p:oleObj spid="_x0000_s15361" name="Equation" r:id="rId1" imgW="5181600" imgH="17373600" progId="Equation.DSMT4">
                  <p:embed/>
                </p:oleObj>
              </mc:Choice>
              <mc:Fallback>
                <p:oleObj name="Equation" r:id="rId1" imgW="5181600" imgH="17373600" progId="Equation.DSMT4">
                  <p:embed/>
                  <p:pic>
                    <p:nvPicPr>
                      <p:cNvPr id="0" name="图片 15360"/>
                      <p:cNvPicPr>
                        <a:picLocks noChangeAspect="1"/>
                      </p:cNvPicPr>
                      <p:nvPr/>
                    </p:nvPicPr>
                    <p:blipFill>
                      <a:blip r:embed="rId2"/>
                      <a:stretch>
                        <a:fillRect/>
                      </a:stretch>
                    </p:blipFill>
                    <p:spPr>
                      <a:xfrm>
                        <a:off x="1742800" y="412177"/>
                        <a:ext cx="2000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835126" y="412177"/>
          <a:ext cx="390524" cy="657224"/>
        </p:xfrm>
        <a:graphic>
          <a:graphicData uri="http://schemas.openxmlformats.org/presentationml/2006/ole">
            <mc:AlternateContent xmlns:mc="http://schemas.openxmlformats.org/markup-compatibility/2006">
              <mc:Choice xmlns:v="urn:schemas-microsoft-com:vml" Requires="v">
                <p:oleObj spid="_x0000_s15362" name="Equation" r:id="rId3" imgW="10363200" imgH="17373600" progId="Equation.DSMT4">
                  <p:embed/>
                </p:oleObj>
              </mc:Choice>
              <mc:Fallback>
                <p:oleObj name="Equation" r:id="rId3" imgW="10363200" imgH="17373600" progId="Equation.DSMT4">
                  <p:embed/>
                  <p:pic>
                    <p:nvPicPr>
                      <p:cNvPr id="0" name="图片 15361"/>
                      <p:cNvPicPr>
                        <a:picLocks noChangeAspect="1"/>
                      </p:cNvPicPr>
                      <p:nvPr/>
                    </p:nvPicPr>
                    <p:blipFill>
                      <a:blip r:embed="rId4"/>
                      <a:stretch>
                        <a:fillRect/>
                      </a:stretch>
                    </p:blipFill>
                    <p:spPr>
                      <a:xfrm>
                        <a:off x="2835126" y="412177"/>
                        <a:ext cx="3905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888452" y="412177"/>
          <a:ext cx="219075" cy="657225"/>
        </p:xfrm>
        <a:graphic>
          <a:graphicData uri="http://schemas.openxmlformats.org/presentationml/2006/ole">
            <mc:AlternateContent xmlns:mc="http://schemas.openxmlformats.org/markup-compatibility/2006">
              <mc:Choice xmlns:v="urn:schemas-microsoft-com:vml" Requires="v">
                <p:oleObj spid="_x0000_s15363" name="Equation" r:id="rId5" imgW="5791200" imgH="17373600" progId="Equation.DSMT4">
                  <p:embed/>
                </p:oleObj>
              </mc:Choice>
              <mc:Fallback>
                <p:oleObj name="Equation" r:id="rId5" imgW="5791200" imgH="17373600" progId="Equation.DSMT4">
                  <p:embed/>
                  <p:pic>
                    <p:nvPicPr>
                      <p:cNvPr id="0" name="图片 15362"/>
                      <p:cNvPicPr>
                        <a:picLocks noChangeAspect="1"/>
                      </p:cNvPicPr>
                      <p:nvPr/>
                    </p:nvPicPr>
                    <p:blipFill>
                      <a:blip r:embed="rId6"/>
                      <a:stretch>
                        <a:fillRect/>
                      </a:stretch>
                    </p:blipFill>
                    <p:spPr>
                      <a:xfrm>
                        <a:off x="3888452" y="412177"/>
                        <a:ext cx="219075" cy="657225"/>
                      </a:xfrm>
                      <a:prstGeom prst="rect">
                        <a:avLst/>
                      </a:prstGeom>
                      <a:noFill/>
                      <a:ln w="9525">
                        <a:noFill/>
                      </a:ln>
                    </p:spPr>
                  </p:pic>
                </p:oleObj>
              </mc:Fallback>
            </mc:AlternateContent>
          </a:graphicData>
        </a:graphic>
      </p:graphicFrame>
      <p:sp>
        <p:nvSpPr>
          <p:cNvPr id="7" name="TextBox 2"/>
          <p:cNvSpPr txBox="1"/>
          <p:nvPr/>
        </p:nvSpPr>
        <p:spPr>
          <a:xfrm>
            <a:off x="468000" y="1267772"/>
            <a:ext cx="11831400" cy="50423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(1)开始时对左侧活塞,由受力平衡得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=1.5</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对右侧活塞,由受力平衡得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5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(2)打开K前,下部分气体发生等压变化,可得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4185" kern="0" spc="541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5310" kern="0" spc="909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(点拨:气体向左活塞上方真空自由膨胀,右活塞位置不变)</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91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8" name="对象 7"/>
          <p:cNvGraphicFramePr>
            <a:graphicFrameLocks noChangeAspect="1"/>
          </p:cNvGraphicFramePr>
          <p:nvPr/>
        </p:nvGraphicFramePr>
        <p:xfrm>
          <a:off x="1460707" y="3035343"/>
          <a:ext cx="200024" cy="657224"/>
        </p:xfrm>
        <a:graphic>
          <a:graphicData uri="http://schemas.openxmlformats.org/presentationml/2006/ole">
            <mc:AlternateContent xmlns:mc="http://schemas.openxmlformats.org/markup-compatibility/2006">
              <mc:Choice xmlns:v="urn:schemas-microsoft-com:vml" Requires="v">
                <p:oleObj spid="_x0000_s15364" name="Equation" r:id="rId7" imgW="5181600" imgH="17373600" progId="Equation.DSMT4">
                  <p:embed/>
                </p:oleObj>
              </mc:Choice>
              <mc:Fallback>
                <p:oleObj name="Equation" r:id="rId7" imgW="5181600" imgH="17373600" progId="Equation.DSMT4">
                  <p:embed/>
                  <p:pic>
                    <p:nvPicPr>
                      <p:cNvPr id="0" name="图片 15363"/>
                      <p:cNvPicPr>
                        <a:picLocks noChangeAspect="1"/>
                      </p:cNvPicPr>
                      <p:nvPr/>
                    </p:nvPicPr>
                    <p:blipFill>
                      <a:blip r:embed="rId8"/>
                      <a:stretch>
                        <a:fillRect/>
                      </a:stretch>
                    </p:blipFill>
                    <p:spPr>
                      <a:xfrm>
                        <a:off x="1460707" y="3035343"/>
                        <a:ext cx="20002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8000" y="4490247"/>
          <a:ext cx="1219200" cy="1028700"/>
        </p:xfrm>
        <a:graphic>
          <a:graphicData uri="http://schemas.openxmlformats.org/presentationml/2006/ole">
            <mc:AlternateContent xmlns:mc="http://schemas.openxmlformats.org/markup-compatibility/2006">
              <mc:Choice xmlns:v="urn:schemas-microsoft-com:vml" Requires="v">
                <p:oleObj spid="_x0000_s15365" name="Equation" r:id="rId9" imgW="32308800" imgH="27127200" progId="Equation.DSMT4">
                  <p:embed/>
                </p:oleObj>
              </mc:Choice>
              <mc:Fallback>
                <p:oleObj name="Equation" r:id="rId9" imgW="32308800" imgH="27127200" progId="Equation.DSMT4">
                  <p:embed/>
                  <p:pic>
                    <p:nvPicPr>
                      <p:cNvPr id="0" name="图片 15364"/>
                      <p:cNvPicPr>
                        <a:picLocks noChangeAspect="1"/>
                      </p:cNvPicPr>
                      <p:nvPr/>
                    </p:nvPicPr>
                    <p:blipFill>
                      <a:blip r:embed="rId10"/>
                      <a:stretch>
                        <a:fillRect/>
                      </a:stretch>
                    </p:blipFill>
                    <p:spPr>
                      <a:xfrm>
                        <a:off x="468000" y="4490247"/>
                        <a:ext cx="1219200" cy="10287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859773" y="4487866"/>
          <a:ext cx="1817601" cy="1296934"/>
        </p:xfrm>
        <a:graphic>
          <a:graphicData uri="http://schemas.openxmlformats.org/presentationml/2006/ole">
            <mc:AlternateContent xmlns:mc="http://schemas.openxmlformats.org/markup-compatibility/2006">
              <mc:Choice xmlns:v="urn:schemas-microsoft-com:vml" Requires="v">
                <p:oleObj spid="_x0000_s15366" name="Equation" r:id="rId11" imgW="48463200" imgH="34442400" progId="Equation.DSMT4">
                  <p:embed/>
                </p:oleObj>
              </mc:Choice>
              <mc:Fallback>
                <p:oleObj name="Equation" r:id="rId11" imgW="48463200" imgH="34442400" progId="Equation.DSMT4">
                  <p:embed/>
                  <p:pic>
                    <p:nvPicPr>
                      <p:cNvPr id="0" name="图片 15365"/>
                      <p:cNvPicPr>
                        <a:picLocks noChangeAspect="1"/>
                      </p:cNvPicPr>
                      <p:nvPr/>
                    </p:nvPicPr>
                    <p:blipFill>
                      <a:blip r:embed="rId12"/>
                      <a:stretch>
                        <a:fillRect/>
                      </a:stretch>
                    </p:blipFill>
                    <p:spPr>
                      <a:xfrm>
                        <a:off x="1859773" y="4487866"/>
                        <a:ext cx="1817601" cy="129693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473556" y="5741649"/>
          <a:ext cx="390524" cy="657224"/>
        </p:xfrm>
        <a:graphic>
          <a:graphicData uri="http://schemas.openxmlformats.org/presentationml/2006/ole">
            <mc:AlternateContent xmlns:mc="http://schemas.openxmlformats.org/markup-compatibility/2006">
              <mc:Choice xmlns:v="urn:schemas-microsoft-com:vml" Requires="v">
                <p:oleObj spid="_x0000_s15367" name="Equation" r:id="rId13" imgW="10363200" imgH="17373600" progId="Equation.DSMT4">
                  <p:embed/>
                </p:oleObj>
              </mc:Choice>
              <mc:Fallback>
                <p:oleObj name="Equation" r:id="rId13" imgW="10363200" imgH="17373600" progId="Equation.DSMT4">
                  <p:embed/>
                  <p:pic>
                    <p:nvPicPr>
                      <p:cNvPr id="0" name="图片 15366"/>
                      <p:cNvPicPr>
                        <a:picLocks noChangeAspect="1"/>
                      </p:cNvPicPr>
                      <p:nvPr/>
                    </p:nvPicPr>
                    <p:blipFill>
                      <a:blip r:embed="rId14"/>
                      <a:stretch>
                        <a:fillRect/>
                      </a:stretch>
                    </p:blipFill>
                    <p:spPr>
                      <a:xfrm>
                        <a:off x="1473556" y="5741649"/>
                        <a:ext cx="39052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(3)打开K后,设上部分气体压强为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,下部分气体压强为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,对上部分气体,由等温变化得</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对下部分气体,由于左侧上部分压强变大,则左侧活塞下降,右侧活塞上升,直到顶端,此</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时</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下部分气体的压强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8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由等温变化有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613"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此时右侧活塞运动到汽缸的顶部,所以左汽缸中活塞上方气体的体积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endParaRPr lang="zh-CN" altLang="en-US"/>
          </a:p>
        </p:txBody>
      </p:sp>
      <p:graphicFrame>
        <p:nvGraphicFramePr>
          <p:cNvPr id="4" name="对象 3"/>
          <p:cNvGraphicFramePr>
            <a:graphicFrameLocks noChangeAspect="1"/>
          </p:cNvGraphicFramePr>
          <p:nvPr/>
        </p:nvGraphicFramePr>
        <p:xfrm>
          <a:off x="752633" y="1310583"/>
          <a:ext cx="219075" cy="657225"/>
        </p:xfrm>
        <a:graphic>
          <a:graphicData uri="http://schemas.openxmlformats.org/presentationml/2006/ole">
            <mc:AlternateContent xmlns:mc="http://schemas.openxmlformats.org/markup-compatibility/2006">
              <mc:Choice xmlns:v="urn:schemas-microsoft-com:vml" Requires="v">
                <p:oleObj spid="_x0000_s16385" name="Equation" r:id="rId1" imgW="5791200" imgH="17373600" progId="Equation.DSMT4">
                  <p:embed/>
                </p:oleObj>
              </mc:Choice>
              <mc:Fallback>
                <p:oleObj name="Equation" r:id="rId1" imgW="5791200" imgH="17373600" progId="Equation.DSMT4">
                  <p:embed/>
                  <p:pic>
                    <p:nvPicPr>
                      <p:cNvPr id="0" name="图片 16384"/>
                      <p:cNvPicPr>
                        <a:picLocks noChangeAspect="1"/>
                      </p:cNvPicPr>
                      <p:nvPr/>
                    </p:nvPicPr>
                    <p:blipFill>
                      <a:blip r:embed="rId2"/>
                      <a:stretch>
                        <a:fillRect/>
                      </a:stretch>
                    </p:blipFill>
                    <p:spPr>
                      <a:xfrm>
                        <a:off x="752633" y="131058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720146" y="3161636"/>
          <a:ext cx="752475" cy="657225"/>
        </p:xfrm>
        <a:graphic>
          <a:graphicData uri="http://schemas.openxmlformats.org/presentationml/2006/ole">
            <mc:AlternateContent xmlns:mc="http://schemas.openxmlformats.org/markup-compatibility/2006">
              <mc:Choice xmlns:v="urn:schemas-microsoft-com:vml" Requires="v">
                <p:oleObj spid="_x0000_s16386" name="Equation" r:id="rId3" imgW="19812000" imgH="17373600" progId="Equation.DSMT4">
                  <p:embed/>
                </p:oleObj>
              </mc:Choice>
              <mc:Fallback>
                <p:oleObj name="Equation" r:id="rId3" imgW="19812000" imgH="17373600" progId="Equation.DSMT4">
                  <p:embed/>
                  <p:pic>
                    <p:nvPicPr>
                      <p:cNvPr id="0" name="图片 16385"/>
                      <p:cNvPicPr>
                        <a:picLocks noChangeAspect="1"/>
                      </p:cNvPicPr>
                      <p:nvPr/>
                    </p:nvPicPr>
                    <p:blipFill>
                      <a:blip r:embed="rId4"/>
                      <a:stretch>
                        <a:fillRect/>
                      </a:stretch>
                    </p:blipFill>
                    <p:spPr>
                      <a:xfrm>
                        <a:off x="3720146" y="3161636"/>
                        <a:ext cx="7524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610000" y="3880848"/>
          <a:ext cx="219075" cy="657225"/>
        </p:xfrm>
        <a:graphic>
          <a:graphicData uri="http://schemas.openxmlformats.org/presentationml/2006/ole">
            <mc:AlternateContent xmlns:mc="http://schemas.openxmlformats.org/markup-compatibility/2006">
              <mc:Choice xmlns:v="urn:schemas-microsoft-com:vml" Requires="v">
                <p:oleObj spid="_x0000_s16387" name="Equation" r:id="rId5" imgW="5791200" imgH="17373600" progId="Equation.DSMT4">
                  <p:embed/>
                </p:oleObj>
              </mc:Choice>
              <mc:Fallback>
                <p:oleObj name="Equation" r:id="rId5" imgW="5791200" imgH="17373600" progId="Equation.DSMT4">
                  <p:embed/>
                  <p:pic>
                    <p:nvPicPr>
                      <p:cNvPr id="0" name="图片 16386"/>
                      <p:cNvPicPr>
                        <a:picLocks noChangeAspect="1"/>
                      </p:cNvPicPr>
                      <p:nvPr/>
                    </p:nvPicPr>
                    <p:blipFill>
                      <a:blip r:embed="rId6"/>
                      <a:stretch>
                        <a:fillRect/>
                      </a:stretch>
                    </p:blipFill>
                    <p:spPr>
                      <a:xfrm>
                        <a:off x="2610000" y="3880848"/>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523538" y="4600061"/>
          <a:ext cx="314324" cy="657224"/>
        </p:xfrm>
        <a:graphic>
          <a:graphicData uri="http://schemas.openxmlformats.org/presentationml/2006/ole">
            <mc:AlternateContent xmlns:mc="http://schemas.openxmlformats.org/markup-compatibility/2006">
              <mc:Choice xmlns:v="urn:schemas-microsoft-com:vml" Requires="v">
                <p:oleObj spid="_x0000_s16388" name="Equation" r:id="rId7" imgW="8229600" imgH="17373600" progId="Equation.DSMT4">
                  <p:embed/>
                </p:oleObj>
              </mc:Choice>
              <mc:Fallback>
                <p:oleObj name="Equation" r:id="rId7" imgW="8229600" imgH="17373600" progId="Equation.DSMT4">
                  <p:embed/>
                  <p:pic>
                    <p:nvPicPr>
                      <p:cNvPr id="0" name="图片 16387"/>
                      <p:cNvPicPr>
                        <a:picLocks noChangeAspect="1"/>
                      </p:cNvPicPr>
                      <p:nvPr/>
                    </p:nvPicPr>
                    <p:blipFill>
                      <a:blip r:embed="rId8"/>
                      <a:stretch>
                        <a:fillRect/>
                      </a:stretch>
                    </p:blipFill>
                    <p:spPr>
                      <a:xfrm>
                        <a:off x="1523538" y="4600061"/>
                        <a:ext cx="3143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296397" y="5319274"/>
          <a:ext cx="219075" cy="657225"/>
        </p:xfrm>
        <a:graphic>
          <a:graphicData uri="http://schemas.openxmlformats.org/presentationml/2006/ole">
            <mc:AlternateContent xmlns:mc="http://schemas.openxmlformats.org/markup-compatibility/2006">
              <mc:Choice xmlns:v="urn:schemas-microsoft-com:vml" Requires="v">
                <p:oleObj spid="_x0000_s16389" name="Equation" r:id="rId9" imgW="5791200" imgH="17373600" progId="Equation.DSMT4">
                  <p:embed/>
                </p:oleObj>
              </mc:Choice>
              <mc:Fallback>
                <p:oleObj name="Equation" r:id="rId9" imgW="5791200" imgH="17373600" progId="Equation.DSMT4">
                  <p:embed/>
                  <p:pic>
                    <p:nvPicPr>
                      <p:cNvPr id="0" name="图片 16388"/>
                      <p:cNvPicPr>
                        <a:picLocks noChangeAspect="1"/>
                      </p:cNvPicPr>
                      <p:nvPr/>
                    </p:nvPicPr>
                    <p:blipFill>
                      <a:blip r:embed="rId10"/>
                      <a:stretch>
                        <a:fillRect/>
                      </a:stretch>
                    </p:blipFill>
                    <p:spPr>
                      <a:xfrm>
                        <a:off x="10296397" y="5319274"/>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33</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486691"/>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气体变质量问题</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198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　气体变质量问题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1.牢记一个思想:</a:t>
            </a:r>
            <a:r>
              <a:rPr lang="zh-CN" altLang="en-US" sz="2410" kern="0" dirty="0" smtClean="0">
                <a:solidFill>
                  <a:srgbClr val="000000"/>
                </a:solidFill>
                <a:latin typeface="Times New Roman" panose="02020603050405020304" pitchFamily="65" charset="-122"/>
                <a:ea typeface="华文细黑" panose="02010600040101010101" pitchFamily="65" charset="-122"/>
              </a:rPr>
              <a:t>把变质量问题转化为定质量问题。</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2.巧选研究对象:</a:t>
            </a:r>
            <a:r>
              <a:rPr lang="zh-CN" altLang="en-US" sz="2410" u="sng" kern="0" dirty="0" smtClean="0">
                <a:solidFill>
                  <a:srgbClr val="000000"/>
                </a:solidFill>
                <a:latin typeface="Times New Roman" panose="02020603050405020304" pitchFamily="65" charset="-122"/>
                <a:ea typeface="华文细黑" panose="02010600040101010101" pitchFamily="65" charset="-122"/>
              </a:rPr>
              <a:t>将问题涉及的全部气体选为研究对象,这些气体状态不管怎样变化,其</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总质量都不变</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(1)充气(打气):如图甲,将即将充进容器内的气体和容器内的原有气体构成的整体作为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研究对象。</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(2)灌气(分装):如图乙,把大容器中的剩余气体和多个小容器中的气体构成的整体作为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研究对象。</a:t>
            </a:r>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(3)漏气:如图丙,选容器内剩余气体和漏出气体构成的整体作为研究对象。</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(4)抽气:如图丁,将每次抽气过程中抽出的气体和剩余气体构成的整体作为研究对象。</a:t>
            </a:r>
            <a:endParaRPr lang="zh-CN" altLang="en-US"/>
          </a:p>
          <a:p>
            <a:pPr marL="0" indent="0" eaLnBrk="0" latinLnBrk="1" hangingPunct="0">
              <a:lnSpc>
                <a:spcPct val="150000"/>
              </a:lnSpc>
              <a:spcBef>
                <a:spcPts val="145"/>
              </a:spcBef>
              <a:buNone/>
            </a:pPr>
            <a:r>
              <a:rPr lang="zh-CN" altLang="en-US" sz="7955" kern="0" spc="584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7190" kern="0" spc="9611"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1955"/>
              </a:spcBef>
              <a:buNone/>
            </a:pPr>
            <a:r>
              <a:rPr lang="zh-CN" altLang="en-US" sz="9815" kern="0" spc="488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315" kern="0" spc="3683"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grpSp>
        <p:nvGrpSpPr>
          <p:cNvPr id="7" name="组合 6"/>
          <p:cNvGrpSpPr/>
          <p:nvPr/>
        </p:nvGrpSpPr>
        <p:grpSpPr>
          <a:xfrm>
            <a:off x="1260088" y="2444155"/>
            <a:ext cx="9444349" cy="2743894"/>
            <a:chOff x="1260088" y="2444155"/>
            <a:chExt cx="9444349" cy="2743894"/>
          </a:xfrm>
        </p:grpSpPr>
        <p:pic>
          <p:nvPicPr>
            <p:cNvPr id="3" name="图片 3" descr="textimage46.jpeg"/>
            <p:cNvPicPr>
              <a:picLocks noChangeAspect="1"/>
            </p:cNvPicPr>
            <p:nvPr/>
          </p:nvPicPr>
          <p:blipFill>
            <a:blip r:embed="rId1" cstate="print"/>
            <a:stretch>
              <a:fillRect/>
            </a:stretch>
          </p:blipFill>
          <p:spPr>
            <a:xfrm>
              <a:off x="1260088" y="3111599"/>
              <a:ext cx="1752600" cy="2076450"/>
            </a:xfrm>
            <a:prstGeom prst="rect">
              <a:avLst/>
            </a:prstGeom>
          </p:spPr>
        </p:pic>
        <p:pic>
          <p:nvPicPr>
            <p:cNvPr id="4" name="图片 4" descr="textimage47.jpeg"/>
            <p:cNvPicPr>
              <a:picLocks noChangeAspect="1"/>
            </p:cNvPicPr>
            <p:nvPr/>
          </p:nvPicPr>
          <p:blipFill>
            <a:blip r:embed="rId2" cstate="print"/>
            <a:stretch>
              <a:fillRect/>
            </a:stretch>
          </p:blipFill>
          <p:spPr>
            <a:xfrm>
              <a:off x="3624688" y="3211611"/>
              <a:ext cx="2133599" cy="1876424"/>
            </a:xfrm>
            <a:prstGeom prst="rect">
              <a:avLst/>
            </a:prstGeom>
          </p:spPr>
        </p:pic>
        <p:pic>
          <p:nvPicPr>
            <p:cNvPr id="5" name="图片 5" descr="textimage48.jpeg"/>
            <p:cNvPicPr>
              <a:picLocks noChangeAspect="1"/>
            </p:cNvPicPr>
            <p:nvPr/>
          </p:nvPicPr>
          <p:blipFill>
            <a:blip r:embed="rId3" cstate="print"/>
            <a:stretch>
              <a:fillRect/>
            </a:stretch>
          </p:blipFill>
          <p:spPr>
            <a:xfrm>
              <a:off x="6701538" y="2444155"/>
              <a:ext cx="1866900" cy="2619375"/>
            </a:xfrm>
            <a:prstGeom prst="rect">
              <a:avLst/>
            </a:prstGeom>
          </p:spPr>
        </p:pic>
        <p:pic>
          <p:nvPicPr>
            <p:cNvPr id="6" name="图片 6" descr="textimage49.jpeg"/>
            <p:cNvPicPr>
              <a:picLocks noChangeAspect="1"/>
            </p:cNvPicPr>
            <p:nvPr/>
          </p:nvPicPr>
          <p:blipFill>
            <a:blip r:embed="rId4" cstate="print"/>
            <a:stretch>
              <a:fillRect/>
            </a:stretch>
          </p:blipFill>
          <p:spPr>
            <a:xfrm>
              <a:off x="9180438" y="2844205"/>
              <a:ext cx="1523999" cy="2219324"/>
            </a:xfrm>
            <a:prstGeom prst="rect">
              <a:avLst/>
            </a:prstGeom>
          </p:spPr>
        </p:pic>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7363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3.选择适当的方程:</a:t>
            </a:r>
            <a:r>
              <a:rPr lang="zh-CN" altLang="en-US" sz="2410" kern="0" dirty="0" smtClean="0">
                <a:solidFill>
                  <a:srgbClr val="000000"/>
                </a:solidFill>
                <a:latin typeface="Times New Roman" panose="02020603050405020304" pitchFamily="65" charset="-122"/>
                <a:ea typeface="华文细黑" panose="02010600040101010101" pitchFamily="65" charset="-122"/>
              </a:rPr>
              <a:t>应用理想气体状态方程的分态式</a:t>
            </a:r>
            <a:r>
              <a:rPr lang="zh-CN" altLang="en-US" sz="3315" kern="0" spc="7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118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22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268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求</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解,或巧妙应用玻意耳定律</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pV</a:t>
            </a:r>
            <a:r>
              <a:rPr lang="zh-CN" altLang="en-US" sz="2410" kern="0" dirty="0" smtClean="0">
                <a:solidFill>
                  <a:srgbClr val="000000"/>
                </a:solidFill>
                <a:latin typeface="Times New Roman" panose="02020603050405020304" pitchFamily="65" charset="-122"/>
                <a:ea typeface="华文细黑" panose="02010600040101010101" pitchFamily="65" charset="-122"/>
              </a:rPr>
              <a:t>求解。</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4.把握一个流程</a:t>
            </a:r>
            <a:endParaRPr lang="zh-CN" altLang="en-US" b="1" dirty="0"/>
          </a:p>
          <a:p>
            <a:pPr marL="0" indent="0" eaLnBrk="0" latinLnBrk="1" hangingPunct="0">
              <a:lnSpc>
                <a:spcPct val="150000"/>
              </a:lnSpc>
              <a:spcBef>
                <a:spcPts val="145"/>
              </a:spcBef>
              <a:buNone/>
            </a:pPr>
            <a:r>
              <a:rPr lang="zh-CN" altLang="en-US" sz="13735" kern="0" spc="32766"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50.jpeg"/>
          <p:cNvPicPr>
            <a:picLocks noChangeAspect="1"/>
          </p:cNvPicPr>
          <p:nvPr/>
        </p:nvPicPr>
        <p:blipFill>
          <a:blip r:embed="rId1" cstate="print"/>
          <a:stretch>
            <a:fillRect/>
          </a:stretch>
        </p:blipFill>
        <p:spPr>
          <a:xfrm>
            <a:off x="2915742" y="2556173"/>
            <a:ext cx="5905500" cy="3762375"/>
          </a:xfrm>
          <a:prstGeom prst="rect">
            <a:avLst/>
          </a:prstGeom>
        </p:spPr>
      </p:pic>
      <p:graphicFrame>
        <p:nvGraphicFramePr>
          <p:cNvPr id="5" name="对象 4"/>
          <p:cNvGraphicFramePr>
            <a:graphicFrameLocks noChangeAspect="1"/>
          </p:cNvGraphicFramePr>
          <p:nvPr/>
        </p:nvGraphicFramePr>
        <p:xfrm>
          <a:off x="7208516" y="784919"/>
          <a:ext cx="514349" cy="723899"/>
        </p:xfrm>
        <a:graphic>
          <a:graphicData uri="http://schemas.openxmlformats.org/presentationml/2006/ole">
            <mc:AlternateContent xmlns:mc="http://schemas.openxmlformats.org/markup-compatibility/2006">
              <mc:Choice xmlns:v="urn:schemas-microsoft-com:vml" Requires="v">
                <p:oleObj spid="_x0000_s17409" name="Equation" r:id="rId2" imgW="13716000" imgH="19202400" progId="Equation.DSMT4">
                  <p:embed/>
                </p:oleObj>
              </mc:Choice>
              <mc:Fallback>
                <p:oleObj name="Equation" r:id="rId2" imgW="13716000" imgH="19202400" progId="Equation.DSMT4">
                  <p:embed/>
                  <p:pic>
                    <p:nvPicPr>
                      <p:cNvPr id="0" name="图片 17408"/>
                      <p:cNvPicPr>
                        <a:picLocks noChangeAspect="1"/>
                      </p:cNvPicPr>
                      <p:nvPr/>
                    </p:nvPicPr>
                    <p:blipFill>
                      <a:blip r:embed="rId3"/>
                      <a:stretch>
                        <a:fillRect/>
                      </a:stretch>
                    </p:blipFill>
                    <p:spPr>
                      <a:xfrm>
                        <a:off x="7208516" y="784919"/>
                        <a:ext cx="514349" cy="7238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895439" y="784919"/>
          <a:ext cx="571500" cy="723900"/>
        </p:xfrm>
        <a:graphic>
          <a:graphicData uri="http://schemas.openxmlformats.org/presentationml/2006/ole">
            <mc:AlternateContent xmlns:mc="http://schemas.openxmlformats.org/markup-compatibility/2006">
              <mc:Choice xmlns:v="urn:schemas-microsoft-com:vml" Requires="v">
                <p:oleObj spid="_x0000_s17410" name="Equation" r:id="rId4" imgW="15240000" imgH="19202400" progId="Equation.DSMT4">
                  <p:embed/>
                </p:oleObj>
              </mc:Choice>
              <mc:Fallback>
                <p:oleObj name="Equation" r:id="rId4" imgW="15240000" imgH="19202400" progId="Equation.DSMT4">
                  <p:embed/>
                  <p:pic>
                    <p:nvPicPr>
                      <p:cNvPr id="0" name="图片 17409"/>
                      <p:cNvPicPr>
                        <a:picLocks noChangeAspect="1"/>
                      </p:cNvPicPr>
                      <p:nvPr/>
                    </p:nvPicPr>
                    <p:blipFill>
                      <a:blip r:embed="rId5"/>
                      <a:stretch>
                        <a:fillRect/>
                      </a:stretch>
                    </p:blipFill>
                    <p:spPr>
                      <a:xfrm>
                        <a:off x="7895439" y="784919"/>
                        <a:ext cx="571500"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118086" y="784919"/>
          <a:ext cx="704850" cy="723900"/>
        </p:xfrm>
        <a:graphic>
          <a:graphicData uri="http://schemas.openxmlformats.org/presentationml/2006/ole">
            <mc:AlternateContent xmlns:mc="http://schemas.openxmlformats.org/markup-compatibility/2006">
              <mc:Choice xmlns:v="urn:schemas-microsoft-com:vml" Requires="v">
                <p:oleObj spid="_x0000_s17411" name="Equation" r:id="rId6" imgW="18592800" imgH="19202400" progId="Equation.DSMT4">
                  <p:embed/>
                </p:oleObj>
              </mc:Choice>
              <mc:Fallback>
                <p:oleObj name="Equation" r:id="rId6" imgW="18592800" imgH="19202400" progId="Equation.DSMT4">
                  <p:embed/>
                  <p:pic>
                    <p:nvPicPr>
                      <p:cNvPr id="0" name="图片 17410"/>
                      <p:cNvPicPr>
                        <a:picLocks noChangeAspect="1"/>
                      </p:cNvPicPr>
                      <p:nvPr/>
                    </p:nvPicPr>
                    <p:blipFill>
                      <a:blip r:embed="rId7"/>
                      <a:stretch>
                        <a:fillRect/>
                      </a:stretch>
                    </p:blipFill>
                    <p:spPr>
                      <a:xfrm>
                        <a:off x="9118086" y="784919"/>
                        <a:ext cx="704850"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995509" y="784919"/>
          <a:ext cx="762000" cy="723900"/>
        </p:xfrm>
        <a:graphic>
          <a:graphicData uri="http://schemas.openxmlformats.org/presentationml/2006/ole">
            <mc:AlternateContent xmlns:mc="http://schemas.openxmlformats.org/markup-compatibility/2006">
              <mc:Choice xmlns:v="urn:schemas-microsoft-com:vml" Requires="v">
                <p:oleObj spid="_x0000_s17412" name="Equation" r:id="rId8" imgW="20116800" imgH="19202400" progId="Equation.DSMT4">
                  <p:embed/>
                </p:oleObj>
              </mc:Choice>
              <mc:Fallback>
                <p:oleObj name="Equation" r:id="rId8" imgW="20116800" imgH="19202400" progId="Equation.DSMT4">
                  <p:embed/>
                  <p:pic>
                    <p:nvPicPr>
                      <p:cNvPr id="0" name="图片 17411"/>
                      <p:cNvPicPr>
                        <a:picLocks noChangeAspect="1"/>
                      </p:cNvPicPr>
                      <p:nvPr/>
                    </p:nvPicPr>
                    <p:blipFill>
                      <a:blip r:embed="rId9"/>
                      <a:stretch>
                        <a:fillRect/>
                      </a:stretch>
                    </p:blipFill>
                    <p:spPr>
                      <a:xfrm>
                        <a:off x="9995509" y="784919"/>
                        <a:ext cx="762000"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37279"/>
          </a:xfrm>
          <a:prstGeom prst="rect">
            <a:avLst/>
          </a:prstGeom>
          <a:noFill/>
        </p:spPr>
        <p:txBody>
          <a:bodyPr wrap="square" lIns="0" tIns="0" rIns="0" bIns="0" rtlCol="0">
            <a:spAutoFit/>
          </a:bodyPr>
          <a:lstStyle/>
          <a:p>
            <a:pPr eaLnBrk="0" latinLnBrk="1" hangingPunct="0">
              <a:lnSpc>
                <a:spcPct val="150000"/>
              </a:lnSpc>
              <a:spcBef>
                <a:spcPts val="422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4.分子运动速率分布</a:t>
            </a:r>
            <a:r>
              <a:rPr lang="zh-CN" altLang="en-US" sz="2410" b="1" kern="0" dirty="0" smtClean="0">
                <a:solidFill>
                  <a:srgbClr val="000000"/>
                </a:solidFill>
                <a:latin typeface="Times New Roman" panose="02020603050405020304" pitchFamily="65" charset="-122"/>
                <a:ea typeface="华文细黑" panose="02010600040101010101" pitchFamily="65" charset="-122"/>
              </a:rPr>
              <a:t>规律</a:t>
            </a:r>
            <a:br>
              <a:rPr lang="en-US" altLang="zh-CN" sz="2410" b="1"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在任意一温度下,气体分子的速率都按“中间多、两头少”的规律分布</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(2)温度升高时,“中间多”的这一“高峰”向速率大的方向移动,速率小的分子数减</a:t>
            </a:r>
            <a:br>
              <a:rPr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少,速率大的分子数增多,</a:t>
            </a:r>
            <a:r>
              <a:rPr lang="zh-CN" altLang="en-US" sz="2410" u="sng" kern="0" dirty="0" smtClean="0">
                <a:solidFill>
                  <a:srgbClr val="000000"/>
                </a:solidFill>
                <a:latin typeface="Times New Roman" panose="02020603050405020304" pitchFamily="65" charset="-122"/>
                <a:ea typeface="华文细黑" panose="02010600040101010101" pitchFamily="65" charset="-122"/>
              </a:rPr>
              <a:t>分子的平均速率增大,但不是每个分子的速率都增大</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2.jpeg"/>
          <p:cNvPicPr>
            <a:picLocks noChangeAspect="1"/>
          </p:cNvPicPr>
          <p:nvPr/>
        </p:nvPicPr>
        <p:blipFill>
          <a:blip r:embed="rId1" cstate="print"/>
          <a:stretch>
            <a:fillRect/>
          </a:stretch>
        </p:blipFill>
        <p:spPr>
          <a:xfrm>
            <a:off x="3851846" y="3060229"/>
            <a:ext cx="5340198" cy="331142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9961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教考衔接</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(人教版选必三P</a:t>
            </a:r>
            <a:r>
              <a:rPr lang="zh-CN" altLang="en-US" sz="1815" kern="0" baseline="-15000" dirty="0" smtClean="0">
                <a:solidFill>
                  <a:srgbClr val="000000"/>
                </a:solidFill>
                <a:latin typeface="楷体" panose="02010609060101010101" pitchFamily="49" charset="-122"/>
                <a:ea typeface="楷体" panose="02010609060101010101" pitchFamily="49" charset="-122"/>
              </a:rPr>
              <a:t>44</a:t>
            </a:r>
            <a:r>
              <a:rPr lang="zh-CN" altLang="en-US" sz="2410" kern="0" dirty="0" smtClean="0">
                <a:solidFill>
                  <a:srgbClr val="000000"/>
                </a:solidFill>
                <a:latin typeface="楷体" panose="02010609060101010101" pitchFamily="49" charset="-122"/>
                <a:ea typeface="楷体" panose="02010609060101010101" pitchFamily="49" charset="-122"/>
              </a:rPr>
              <a:t>,T</a:t>
            </a:r>
            <a:r>
              <a:rPr lang="zh-CN" altLang="en-US" sz="1815" kern="0" baseline="-15000" dirty="0" smtClean="0">
                <a:solidFill>
                  <a:srgbClr val="000000"/>
                </a:solidFill>
                <a:latin typeface="楷体" panose="02010609060101010101" pitchFamily="49" charset="-122"/>
                <a:ea typeface="楷体" panose="02010609060101010101" pitchFamily="49" charset="-122"/>
              </a:rPr>
              <a:t>4</a:t>
            </a:r>
            <a:r>
              <a:rPr lang="zh-CN" altLang="en-US" sz="2410" kern="0" dirty="0" smtClean="0">
                <a:solidFill>
                  <a:srgbClr val="000000"/>
                </a:solidFill>
                <a:latin typeface="楷体" panose="02010609060101010101" pitchFamily="49" charset="-122"/>
                <a:ea typeface="楷体" panose="02010609060101010101" pitchFamily="49" charset="-122"/>
              </a:rPr>
              <a:t>改编)</a:t>
            </a:r>
            <a:r>
              <a:rPr lang="zh-CN" altLang="en-US" sz="2410" kern="0" dirty="0" smtClean="0">
                <a:solidFill>
                  <a:srgbClr val="000000"/>
                </a:solidFill>
                <a:latin typeface="Times New Roman" panose="02020603050405020304" pitchFamily="65" charset="-122"/>
                <a:ea typeface="华文细黑" panose="02010600040101010101" pitchFamily="65" charset="-122"/>
              </a:rPr>
              <a:t>汽车行驶时轮胎的胎压太高或太低都存在安全隐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患。已知某型号的轮胎能在-40~100 ℃的温度下正常工作,且轮胎在此温度范围内安</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全工作时的最高胎压不超过3.5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Pa,最低胎压不低于1.6</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Pa。已知大气压强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Pa,轮胎的容积为200 L并始终保持不变。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(1)(回归教材)若胎内气体温度为27 ℃,胎内气体的压强为2.5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Pa,试判断该轮胎能</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否在胎内气体温度为100 ℃时正常工作。</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(2)情境变式1    (单次打气)现有一只该型号轮胎,未充气前胎内已有温度为27 ℃、压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强为大气压强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的气体。充入温度为27 ℃、压强为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的空气,为使该轮胎能在-40 ℃时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正常工作,求至少充入的空气体积(结果保留3位有效数字)。</a:t>
            </a:r>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61687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(3)情境变式2    (多次打气)已知某型号轮胎的容积恒为6.0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,轮胎原有气体的压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强为1.2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Pa。此类轮胎正常行驶时标准气压为2.4</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Pa。取一只该型号的轮胎。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已知打气筒每次可将体积为2.4</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的空气打入轮胎内,外界大气压为1</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Pa,假设</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打气过程中温度保持不变。外界温度为27 ℃,要求胎内气压不超过标准气压。求: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打气筒打20次后轮胎内的气压</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若打完气后胎内气体温度上升到47 ℃,则最多打气多少次?</a:t>
            </a:r>
            <a:endParaRPr lang="zh-CN" altLang="en-US" dirty="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(4)拓展变式    (抽气)夏天常出现较高气温,使汽车行驶时轮胎胎压过高,容易造成安全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隐患。某型号汽车轮胎在温度</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=27 ℃时,轮胎内气体压强(即胎压)</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=2.4</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Pa;某一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天某时段内,室外地面环境温度达到</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=67 ℃并保持不变,设轮胎容积不变,且轮胎导热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性能良好,这一天该时段内,该汽车停在室外地面上时</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kern="0" dirty="0" smtClean="0">
                <a:solidFill>
                  <a:srgbClr val="000000"/>
                </a:solidFill>
                <a:latin typeface="Times New Roman" panose="02020603050405020304"/>
                <a:ea typeface="华文细黑" panose="02010600040101010101" pitchFamily="65" charset="-122"/>
              </a:rPr>
              <a:t> </a:t>
            </a:r>
            <a:endParaRPr lang="en-US" altLang="zh-CN" kern="0" dirty="0" smtClean="0">
              <a:solidFill>
                <a:srgbClr val="000000"/>
              </a:solidFill>
              <a:latin typeface="Times New Roman" panose="02020603050405020304"/>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求该汽车轮胎的胎压</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559961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为使该汽车轮胎胎压不超过</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=2.5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Pa,需要将轮胎内气体放出一部分,求至少需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要放出的气体质量与放气前原轮胎内气体质量的比值。</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(5)(链接高考)</a:t>
            </a:r>
            <a:r>
              <a:rPr lang="zh-CN" altLang="en-US" sz="2410" kern="0" dirty="0" smtClean="0">
                <a:solidFill>
                  <a:srgbClr val="000000"/>
                </a:solidFill>
                <a:latin typeface="Times New Roman" panose="02020603050405020304"/>
                <a:ea typeface="楷体" panose="02010609060101010101" pitchFamily="49" charset="-122"/>
              </a:rPr>
              <a:t>(2024安徽,13,10分)</a:t>
            </a:r>
            <a:r>
              <a:rPr lang="zh-CN" altLang="en-US" sz="2410" kern="0" dirty="0" smtClean="0">
                <a:solidFill>
                  <a:srgbClr val="000000"/>
                </a:solidFill>
                <a:latin typeface="Times New Roman" panose="02020603050405020304" pitchFamily="65" charset="-122"/>
                <a:ea typeface="华文细黑" panose="02010600040101010101" pitchFamily="65" charset="-122"/>
              </a:rPr>
              <a:t>某人驾驶汽车,从北京到哈尔滨。在哈尔滨发现汽车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的某个轮胎内气体的压强有所下降(假设轮胎内气体的体积不变,且没有漏气,可视为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理想气体),于是在哈尔滨给该轮胎充入压强与大气压相同的空气,使其内部气体的压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强恢复到出发时的压强(假设充气过程中,轮胎内气体的温度与环境温度相同,且保持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不变)。已知该轮胎内气体的体积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=30 L,从北京出发时,该轮胎内气体的温度</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=-3 ℃,</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=2.7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Pa。哈尔滨的环境温度</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=-23 ℃,大气压强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取1.0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在哈尔滨时,充气前该轮胎内气体压强的大小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充进该轮胎的空气体积</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11835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(1)可以正常工作    (2)212 L    (3)</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　</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26次    (4)</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2.72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　</a:t>
            </a:r>
            <a:r>
              <a:rPr lang="zh-CN" altLang="en-US" sz="2410" kern="0" dirty="0" smtClean="0">
                <a:solidFill>
                  <a:srgbClr val="000000"/>
                </a:solidFill>
                <a:latin typeface="Times New Roman" panose="02020603050405020304"/>
                <a:ea typeface="楷体_GB2312" pitchFamily="65" charset="-122"/>
              </a:rPr>
              <a:t>②</a:t>
            </a:r>
            <a:br>
              <a:rPr dirty="0"/>
            </a:br>
            <a:r>
              <a:rPr lang="zh-CN" altLang="en-US" sz="3090" kern="0" spc="5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(5)</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2.5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　</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6 L</a:t>
            </a:r>
            <a:endParaRPr lang="zh-CN" altLang="en-US" dirty="0"/>
          </a:p>
        </p:txBody>
      </p:sp>
      <p:graphicFrame>
        <p:nvGraphicFramePr>
          <p:cNvPr id="4" name="对象 3"/>
          <p:cNvGraphicFramePr>
            <a:graphicFrameLocks noChangeAspect="1"/>
          </p:cNvGraphicFramePr>
          <p:nvPr/>
        </p:nvGraphicFramePr>
        <p:xfrm>
          <a:off x="468000" y="935954"/>
          <a:ext cx="457200" cy="657224"/>
        </p:xfrm>
        <a:graphic>
          <a:graphicData uri="http://schemas.openxmlformats.org/presentationml/2006/ole">
            <mc:AlternateContent xmlns:mc="http://schemas.openxmlformats.org/markup-compatibility/2006">
              <mc:Choice xmlns:v="urn:schemas-microsoft-com:vml" Requires="v">
                <p:oleObj spid="_x0000_s18433" name="Equation" r:id="rId1" imgW="12192000" imgH="17373600" progId="Equation.DSMT4">
                  <p:embed/>
                </p:oleObj>
              </mc:Choice>
              <mc:Fallback>
                <p:oleObj name="Equation" r:id="rId1" imgW="12192000" imgH="17373600" progId="Equation.DSMT4">
                  <p:embed/>
                  <p:pic>
                    <p:nvPicPr>
                      <p:cNvPr id="0" name="图片 18432"/>
                      <p:cNvPicPr>
                        <a:picLocks noChangeAspect="1"/>
                      </p:cNvPicPr>
                      <p:nvPr/>
                    </p:nvPicPr>
                    <p:blipFill>
                      <a:blip r:embed="rId2"/>
                      <a:stretch>
                        <a:fillRect/>
                      </a:stretch>
                    </p:blipFill>
                    <p:spPr>
                      <a:xfrm>
                        <a:off x="468000" y="935954"/>
                        <a:ext cx="457200" cy="657224"/>
                      </a:xfrm>
                      <a:prstGeom prst="rect">
                        <a:avLst/>
                      </a:prstGeom>
                      <a:noFill/>
                      <a:ln w="9525">
                        <a:noFill/>
                      </a:ln>
                    </p:spPr>
                  </p:pic>
                </p:oleObj>
              </mc:Fallback>
            </mc:AlternateContent>
          </a:graphicData>
        </a:graphic>
      </p:graphicFrame>
      <p:sp>
        <p:nvSpPr>
          <p:cNvPr id="5" name="TextBox 2"/>
          <p:cNvSpPr txBox="1"/>
          <p:nvPr/>
        </p:nvSpPr>
        <p:spPr>
          <a:xfrm>
            <a:off x="544200" y="1614943"/>
            <a:ext cx="11831400" cy="48656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(1)设开始时胎内气体压强为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,100 ℃时胎内气体压强为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',由查理定律可得</a:t>
            </a:r>
            <a:r>
              <a:rPr lang="zh-CN" altLang="en-US" sz="3315" kern="0" spc="-76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315" kern="0" spc="-242"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其中</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=2.5×10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Pa、</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=300 K、</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'=373 K</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代入可解得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'≈3.11×10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Pa&lt;3.5×10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Pa</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且大于1.6×10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Pa,故可以正常工作。</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(2)设轮胎的容积为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,至少需要充入的气体体积为Δ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,充入后气体的压强为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,则由玻</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意耳定律可得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6" name="对象 5"/>
          <p:cNvGraphicFramePr>
            <a:graphicFrameLocks noChangeAspect="1"/>
          </p:cNvGraphicFramePr>
          <p:nvPr/>
        </p:nvGraphicFramePr>
        <p:xfrm>
          <a:off x="11207434" y="1733803"/>
          <a:ext cx="323850" cy="723900"/>
        </p:xfrm>
        <a:graphic>
          <a:graphicData uri="http://schemas.openxmlformats.org/presentationml/2006/ole">
            <mc:AlternateContent xmlns:mc="http://schemas.openxmlformats.org/markup-compatibility/2006">
              <mc:Choice xmlns:v="urn:schemas-microsoft-com:vml" Requires="v">
                <p:oleObj spid="_x0000_s18434" name="Equation" r:id="rId3" imgW="8534400" imgH="19202400" progId="Equation.DSMT4">
                  <p:embed/>
                </p:oleObj>
              </mc:Choice>
              <mc:Fallback>
                <p:oleObj name="Equation" r:id="rId3" imgW="8534400" imgH="19202400" progId="Equation.DSMT4">
                  <p:embed/>
                  <p:pic>
                    <p:nvPicPr>
                      <p:cNvPr id="0" name="图片 18433"/>
                      <p:cNvPicPr>
                        <a:picLocks noChangeAspect="1"/>
                      </p:cNvPicPr>
                      <p:nvPr/>
                    </p:nvPicPr>
                    <p:blipFill>
                      <a:blip r:embed="rId4"/>
                      <a:stretch>
                        <a:fillRect/>
                      </a:stretch>
                    </p:blipFill>
                    <p:spPr>
                      <a:xfrm>
                        <a:off x="11207434" y="1733803"/>
                        <a:ext cx="323850"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68000" y="2542065"/>
          <a:ext cx="390525" cy="723900"/>
        </p:xfrm>
        <a:graphic>
          <a:graphicData uri="http://schemas.openxmlformats.org/presentationml/2006/ole">
            <mc:AlternateContent xmlns:mc="http://schemas.openxmlformats.org/markup-compatibility/2006">
              <mc:Choice xmlns:v="urn:schemas-microsoft-com:vml" Requires="v">
                <p:oleObj spid="_x0000_s18435" name="Equation" r:id="rId5" imgW="10363200" imgH="19202400" progId="Equation.DSMT4">
                  <p:embed/>
                </p:oleObj>
              </mc:Choice>
              <mc:Fallback>
                <p:oleObj name="Equation" r:id="rId5" imgW="10363200" imgH="19202400" progId="Equation.DSMT4">
                  <p:embed/>
                  <p:pic>
                    <p:nvPicPr>
                      <p:cNvPr id="0" name="图片 18434"/>
                      <p:cNvPicPr>
                        <a:picLocks noChangeAspect="1"/>
                      </p:cNvPicPr>
                      <p:nvPr/>
                    </p:nvPicPr>
                    <p:blipFill>
                      <a:blip r:embed="rId6"/>
                      <a:stretch>
                        <a:fillRect/>
                      </a:stretch>
                    </p:blipFill>
                    <p:spPr>
                      <a:xfrm>
                        <a:off x="468000" y="2542065"/>
                        <a:ext cx="390525"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2915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-40 ℃时轮胎能正常工作,胎内气体的最低压强为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,由查理定律可得</a:t>
            </a:r>
            <a:r>
              <a:rPr lang="zh-CN" altLang="en-US" sz="3315" kern="0" spc="-54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617"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其中</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=300 K,</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=233 K,</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=1.6</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联立解得Δ</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212 L。</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将体积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=2.4</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Pa的空气等温压缩成压强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=1.2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Pa,体积</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的空气,</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根据玻意耳定律有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1815" kern="0" baseline="59000" dirty="0" smtClean="0">
                <a:solidFill>
                  <a:srgbClr val="000000"/>
                </a:solidFill>
                <a:latin typeface="Times New Roman" panose="02020603050405020304" pitchFamily="65" charset="-122"/>
                <a:ea typeface="楷体_GB2312" pitchFamily="65" charset="-122"/>
              </a:rPr>
              <a:t>3</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将体积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=6</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20=0.1 m</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(易错:不要忽视开始时轮胎内气体体积),压强</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的空气等温压缩成体积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,压强为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的空气,</a:t>
            </a:r>
            <a:endParaRPr lang="zh-CN" altLang="en-US"/>
          </a:p>
        </p:txBody>
      </p:sp>
      <p:graphicFrame>
        <p:nvGraphicFramePr>
          <p:cNvPr id="4" name="对象 3"/>
          <p:cNvGraphicFramePr>
            <a:graphicFrameLocks noChangeAspect="1"/>
          </p:cNvGraphicFramePr>
          <p:nvPr/>
        </p:nvGraphicFramePr>
        <p:xfrm>
          <a:off x="9290900" y="784919"/>
          <a:ext cx="352424" cy="723899"/>
        </p:xfrm>
        <a:graphic>
          <a:graphicData uri="http://schemas.openxmlformats.org/presentationml/2006/ole">
            <mc:AlternateContent xmlns:mc="http://schemas.openxmlformats.org/markup-compatibility/2006">
              <mc:Choice xmlns:v="urn:schemas-microsoft-com:vml" Requires="v">
                <p:oleObj spid="_x0000_s19457" name="Equation" r:id="rId1" imgW="9448800" imgH="19202400" progId="Equation.DSMT4">
                  <p:embed/>
                </p:oleObj>
              </mc:Choice>
              <mc:Fallback>
                <p:oleObj name="Equation" r:id="rId1" imgW="9448800" imgH="19202400" progId="Equation.DSMT4">
                  <p:embed/>
                  <p:pic>
                    <p:nvPicPr>
                      <p:cNvPr id="0" name="图片 19456"/>
                      <p:cNvPicPr>
                        <a:picLocks noChangeAspect="1"/>
                      </p:cNvPicPr>
                      <p:nvPr/>
                    </p:nvPicPr>
                    <p:blipFill>
                      <a:blip r:embed="rId2"/>
                      <a:stretch>
                        <a:fillRect/>
                      </a:stretch>
                    </p:blipFill>
                    <p:spPr>
                      <a:xfrm>
                        <a:off x="9290900" y="784919"/>
                        <a:ext cx="352424"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815898" y="784919"/>
          <a:ext cx="342899" cy="723899"/>
        </p:xfrm>
        <a:graphic>
          <a:graphicData uri="http://schemas.openxmlformats.org/presentationml/2006/ole">
            <mc:AlternateContent xmlns:mc="http://schemas.openxmlformats.org/markup-compatibility/2006">
              <mc:Choice xmlns:v="urn:schemas-microsoft-com:vml" Requires="v">
                <p:oleObj spid="_x0000_s19458" name="Equation" r:id="rId3" imgW="9144000" imgH="19202400" progId="Equation.DSMT4">
                  <p:embed/>
                </p:oleObj>
              </mc:Choice>
              <mc:Fallback>
                <p:oleObj name="Equation" r:id="rId3" imgW="9144000" imgH="19202400" progId="Equation.DSMT4">
                  <p:embed/>
                  <p:pic>
                    <p:nvPicPr>
                      <p:cNvPr id="0" name="图片 19457"/>
                      <p:cNvPicPr>
                        <a:picLocks noChangeAspect="1"/>
                      </p:cNvPicPr>
                      <p:nvPr/>
                    </p:nvPicPr>
                    <p:blipFill>
                      <a:blip r:embed="rId4"/>
                      <a:stretch>
                        <a:fillRect/>
                      </a:stretch>
                    </p:blipFill>
                    <p:spPr>
                      <a:xfrm>
                        <a:off x="9815898" y="784919"/>
                        <a:ext cx="342899"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由玻意耳定律有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若温度升高之后气压刚好达到标准气压,则根据查理定律有</a:t>
            </a:r>
            <a:r>
              <a:rPr lang="zh-CN" altLang="en-US" sz="3315" kern="0" spc="-54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242"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又</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楷体" panose="02010609060101010101" pitchFamily="49" charset="-122"/>
                <a:ea typeface="楷体" panose="02010609060101010101" pitchFamily="49" charset="-122"/>
              </a:rPr>
              <a:t>(273+27)</a:t>
            </a:r>
            <a:r>
              <a:rPr lang="zh-CN" altLang="en-US" sz="2410" kern="0" dirty="0" smtClean="0">
                <a:solidFill>
                  <a:srgbClr val="000000"/>
                </a:solidFill>
                <a:latin typeface="Times New Roman" panose="02020603050405020304" pitchFamily="65" charset="-122"/>
                <a:ea typeface="楷体_GB2312" pitchFamily="65" charset="-122"/>
              </a:rPr>
              <a:t> K=300 K,</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=(273+47) K=320 K</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=2.4</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=2.25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将体积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=6</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,压强为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的空气等温压缩成体积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,压强</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=2.25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Pa的空气,</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由玻意耳定律有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endParaRPr lang="zh-CN" altLang="en-US"/>
          </a:p>
        </p:txBody>
      </p:sp>
      <p:graphicFrame>
        <p:nvGraphicFramePr>
          <p:cNvPr id="4" name="对象 3"/>
          <p:cNvGraphicFramePr>
            <a:graphicFrameLocks noChangeAspect="1"/>
          </p:cNvGraphicFramePr>
          <p:nvPr/>
        </p:nvGraphicFramePr>
        <p:xfrm>
          <a:off x="8500500" y="1934759"/>
          <a:ext cx="352424" cy="723899"/>
        </p:xfrm>
        <a:graphic>
          <a:graphicData uri="http://schemas.openxmlformats.org/presentationml/2006/ole">
            <mc:AlternateContent xmlns:mc="http://schemas.openxmlformats.org/markup-compatibility/2006">
              <mc:Choice xmlns:v="urn:schemas-microsoft-com:vml" Requires="v">
                <p:oleObj spid="_x0000_s20481" name="Equation" r:id="rId1" imgW="9448800" imgH="19202400" progId="Equation.DSMT4">
                  <p:embed/>
                </p:oleObj>
              </mc:Choice>
              <mc:Fallback>
                <p:oleObj name="Equation" r:id="rId1" imgW="9448800" imgH="19202400" progId="Equation.DSMT4">
                  <p:embed/>
                  <p:pic>
                    <p:nvPicPr>
                      <p:cNvPr id="0" name="图片 20480"/>
                      <p:cNvPicPr>
                        <a:picLocks noChangeAspect="1"/>
                      </p:cNvPicPr>
                      <p:nvPr/>
                    </p:nvPicPr>
                    <p:blipFill>
                      <a:blip r:embed="rId2"/>
                      <a:stretch>
                        <a:fillRect/>
                      </a:stretch>
                    </p:blipFill>
                    <p:spPr>
                      <a:xfrm>
                        <a:off x="8500500" y="1934759"/>
                        <a:ext cx="352424"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025498" y="1934759"/>
          <a:ext cx="390524" cy="723899"/>
        </p:xfrm>
        <a:graphic>
          <a:graphicData uri="http://schemas.openxmlformats.org/presentationml/2006/ole">
            <mc:AlternateContent xmlns:mc="http://schemas.openxmlformats.org/markup-compatibility/2006">
              <mc:Choice xmlns:v="urn:schemas-microsoft-com:vml" Requires="v">
                <p:oleObj spid="_x0000_s20482" name="Equation" r:id="rId3" imgW="10363200" imgH="19202400" progId="Equation.DSMT4">
                  <p:embed/>
                </p:oleObj>
              </mc:Choice>
              <mc:Fallback>
                <p:oleObj name="Equation" r:id="rId3" imgW="10363200" imgH="19202400" progId="Equation.DSMT4">
                  <p:embed/>
                  <p:pic>
                    <p:nvPicPr>
                      <p:cNvPr id="0" name="图片 20481"/>
                      <p:cNvPicPr>
                        <a:picLocks noChangeAspect="1"/>
                      </p:cNvPicPr>
                      <p:nvPr/>
                    </p:nvPicPr>
                    <p:blipFill>
                      <a:blip r:embed="rId4"/>
                      <a:stretch>
                        <a:fillRect/>
                      </a:stretch>
                    </p:blipFill>
                    <p:spPr>
                      <a:xfrm>
                        <a:off x="9025498" y="1934759"/>
                        <a:ext cx="390524"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=26.25,则最多打26次(27次会超过标准气压,结果取26次)。</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汽车轮胎内的气体初态</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=2.4</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Pa,温度</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=300 K</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末态压强为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,温度</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=340 K</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轮胎内气体发生等容变化,由查理定律有</a:t>
            </a:r>
            <a:r>
              <a:rPr lang="zh-CN" altLang="en-US" sz="3315" kern="0" spc="-7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542"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=2.72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假设轮胎胎压变为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=2.5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Pa,轮胎内气体体积由</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变为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,该过程中,轮胎内气体</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发生等温变化,</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由玻意耳定律有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endParaRPr lang="zh-CN" altLang="en-US"/>
          </a:p>
        </p:txBody>
      </p:sp>
      <p:graphicFrame>
        <p:nvGraphicFramePr>
          <p:cNvPr id="4" name="对象 3"/>
          <p:cNvGraphicFramePr>
            <a:graphicFrameLocks noChangeAspect="1"/>
          </p:cNvGraphicFramePr>
          <p:nvPr/>
        </p:nvGraphicFramePr>
        <p:xfrm>
          <a:off x="5746500" y="3084599"/>
          <a:ext cx="323850" cy="723900"/>
        </p:xfrm>
        <a:graphic>
          <a:graphicData uri="http://schemas.openxmlformats.org/presentationml/2006/ole">
            <mc:AlternateContent xmlns:mc="http://schemas.openxmlformats.org/markup-compatibility/2006">
              <mc:Choice xmlns:v="urn:schemas-microsoft-com:vml" Requires="v">
                <p:oleObj spid="_x0000_s21505" name="Equation" r:id="rId1" imgW="8534400" imgH="19202400" progId="Equation.DSMT4">
                  <p:embed/>
                </p:oleObj>
              </mc:Choice>
              <mc:Fallback>
                <p:oleObj name="Equation" r:id="rId1" imgW="8534400" imgH="19202400" progId="Equation.DSMT4">
                  <p:embed/>
                  <p:pic>
                    <p:nvPicPr>
                      <p:cNvPr id="0" name="图片 21504"/>
                      <p:cNvPicPr>
                        <a:picLocks noChangeAspect="1"/>
                      </p:cNvPicPr>
                      <p:nvPr/>
                    </p:nvPicPr>
                    <p:blipFill>
                      <a:blip r:embed="rId2"/>
                      <a:stretch>
                        <a:fillRect/>
                      </a:stretch>
                    </p:blipFill>
                    <p:spPr>
                      <a:xfrm>
                        <a:off x="5746500" y="3084599"/>
                        <a:ext cx="323850"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242923" y="3084599"/>
          <a:ext cx="352424" cy="723899"/>
        </p:xfrm>
        <a:graphic>
          <a:graphicData uri="http://schemas.openxmlformats.org/presentationml/2006/ole">
            <mc:AlternateContent xmlns:mc="http://schemas.openxmlformats.org/markup-compatibility/2006">
              <mc:Choice xmlns:v="urn:schemas-microsoft-com:vml" Requires="v">
                <p:oleObj spid="_x0000_s21506" name="Equation" r:id="rId3" imgW="9448800" imgH="19202400" progId="Equation.DSMT4">
                  <p:embed/>
                </p:oleObj>
              </mc:Choice>
              <mc:Fallback>
                <p:oleObj name="Equation" r:id="rId3" imgW="9448800" imgH="19202400" progId="Equation.DSMT4">
                  <p:embed/>
                  <p:pic>
                    <p:nvPicPr>
                      <p:cNvPr id="0" name="图片 21505"/>
                      <p:cNvPicPr>
                        <a:picLocks noChangeAspect="1"/>
                      </p:cNvPicPr>
                      <p:nvPr/>
                    </p:nvPicPr>
                    <p:blipFill>
                      <a:blip r:embed="rId4"/>
                      <a:stretch>
                        <a:fillRect/>
                      </a:stretch>
                    </p:blipFill>
                    <p:spPr>
                      <a:xfrm>
                        <a:off x="6242923" y="3084599"/>
                        <a:ext cx="352424"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0178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此时放出的气体体积Δ</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3315" kern="0" spc="20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588"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故至少需要放出的气体质量与放气前原轮胎内气体质量的比值为</a:t>
            </a:r>
            <a:r>
              <a:rPr lang="zh-CN" altLang="en-US" sz="3090" kern="0" spc="5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充气前轮胎内气体等容变化,由查理定律可得</a:t>
            </a:r>
            <a:r>
              <a:rPr lang="zh-CN" altLang="en-US" sz="3315" kern="0" spc="-7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542"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其中</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=270 K,</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=250 K</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代入数据解得</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10</a:t>
            </a:r>
            <a:r>
              <a:rPr lang="zh-CN" altLang="en-US" sz="1815" kern="0" baseline="59000" dirty="0" smtClean="0">
                <a:solidFill>
                  <a:srgbClr val="000000"/>
                </a:solidFill>
                <a:latin typeface="Times New Roman" panose="02020603050405020304" pitchFamily="65" charset="-122"/>
                <a:ea typeface="楷体_GB2312" pitchFamily="65" charset="-122"/>
              </a:rPr>
              <a:t>5</a:t>
            </a:r>
            <a:r>
              <a:rPr lang="zh-CN" altLang="en-US" sz="2410" kern="0" dirty="0" smtClean="0">
                <a:solidFill>
                  <a:srgbClr val="000000"/>
                </a:solidFill>
                <a:latin typeface="Times New Roman" panose="02020603050405020304" pitchFamily="65" charset="-122"/>
                <a:ea typeface="楷体_GB2312" pitchFamily="65" charset="-122"/>
              </a:rPr>
              <a:t> Pa</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设在哈尔滨充入轮胎内的空气体积为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,由玻意耳定律有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代入数据解得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=6 L。</a:t>
            </a:r>
            <a:endParaRPr lang="zh-CN" altLang="en-US"/>
          </a:p>
        </p:txBody>
      </p:sp>
      <p:graphicFrame>
        <p:nvGraphicFramePr>
          <p:cNvPr id="4" name="对象 3"/>
          <p:cNvGraphicFramePr>
            <a:graphicFrameLocks noChangeAspect="1"/>
          </p:cNvGraphicFramePr>
          <p:nvPr/>
        </p:nvGraphicFramePr>
        <p:xfrm>
          <a:off x="1692000" y="1359839"/>
          <a:ext cx="447675" cy="723900"/>
        </p:xfrm>
        <a:graphic>
          <a:graphicData uri="http://schemas.openxmlformats.org/presentationml/2006/ole">
            <mc:AlternateContent xmlns:mc="http://schemas.openxmlformats.org/markup-compatibility/2006">
              <mc:Choice xmlns:v="urn:schemas-microsoft-com:vml" Requires="v">
                <p:oleObj spid="_x0000_s22529" name="Equation" r:id="rId1" imgW="11887200" imgH="19202400" progId="Equation.DSMT4">
                  <p:embed/>
                </p:oleObj>
              </mc:Choice>
              <mc:Fallback>
                <p:oleObj name="Equation" r:id="rId1" imgW="11887200" imgH="19202400" progId="Equation.DSMT4">
                  <p:embed/>
                  <p:pic>
                    <p:nvPicPr>
                      <p:cNvPr id="0" name="图片 22528"/>
                      <p:cNvPicPr>
                        <a:picLocks noChangeAspect="1"/>
                      </p:cNvPicPr>
                      <p:nvPr/>
                    </p:nvPicPr>
                    <p:blipFill>
                      <a:blip r:embed="rId2"/>
                      <a:stretch>
                        <a:fillRect/>
                      </a:stretch>
                    </p:blipFill>
                    <p:spPr>
                      <a:xfrm>
                        <a:off x="1692000" y="1359839"/>
                        <a:ext cx="447675"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312248" y="1348565"/>
          <a:ext cx="457200" cy="657225"/>
        </p:xfrm>
        <a:graphic>
          <a:graphicData uri="http://schemas.openxmlformats.org/presentationml/2006/ole">
            <mc:AlternateContent xmlns:mc="http://schemas.openxmlformats.org/markup-compatibility/2006">
              <mc:Choice xmlns:v="urn:schemas-microsoft-com:vml" Requires="v">
                <p:oleObj spid="_x0000_s22530" name="Equation" r:id="rId3" imgW="12192000" imgH="17373600" progId="Equation.DSMT4">
                  <p:embed/>
                </p:oleObj>
              </mc:Choice>
              <mc:Fallback>
                <p:oleObj name="Equation" r:id="rId3" imgW="12192000" imgH="17373600" progId="Equation.DSMT4">
                  <p:embed/>
                  <p:pic>
                    <p:nvPicPr>
                      <p:cNvPr id="0" name="图片 22529"/>
                      <p:cNvPicPr>
                        <a:picLocks noChangeAspect="1"/>
                      </p:cNvPicPr>
                      <p:nvPr/>
                    </p:nvPicPr>
                    <p:blipFill>
                      <a:blip r:embed="rId4"/>
                      <a:stretch>
                        <a:fillRect/>
                      </a:stretch>
                    </p:blipFill>
                    <p:spPr>
                      <a:xfrm>
                        <a:off x="2312248" y="1348565"/>
                        <a:ext cx="45720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036000" y="2093597"/>
          <a:ext cx="457199" cy="657224"/>
        </p:xfrm>
        <a:graphic>
          <a:graphicData uri="http://schemas.openxmlformats.org/presentationml/2006/ole">
            <mc:AlternateContent xmlns:mc="http://schemas.openxmlformats.org/markup-compatibility/2006">
              <mc:Choice xmlns:v="urn:schemas-microsoft-com:vml" Requires="v">
                <p:oleObj spid="_x0000_s22531" name="Equation" r:id="rId5" imgW="12192000" imgH="17373600" progId="Equation.DSMT4">
                  <p:embed/>
                </p:oleObj>
              </mc:Choice>
              <mc:Fallback>
                <p:oleObj name="Equation" r:id="rId5" imgW="12192000" imgH="17373600" progId="Equation.DSMT4">
                  <p:embed/>
                  <p:pic>
                    <p:nvPicPr>
                      <p:cNvPr id="0" name="图片 22530"/>
                      <p:cNvPicPr>
                        <a:picLocks noChangeAspect="1"/>
                      </p:cNvPicPr>
                      <p:nvPr/>
                    </p:nvPicPr>
                    <p:blipFill>
                      <a:blip r:embed="rId6"/>
                      <a:stretch>
                        <a:fillRect/>
                      </a:stretch>
                    </p:blipFill>
                    <p:spPr>
                      <a:xfrm>
                        <a:off x="9036000" y="2093597"/>
                        <a:ext cx="45719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021300" y="2862065"/>
          <a:ext cx="323850" cy="723900"/>
        </p:xfrm>
        <a:graphic>
          <a:graphicData uri="http://schemas.openxmlformats.org/presentationml/2006/ole">
            <mc:AlternateContent xmlns:mc="http://schemas.openxmlformats.org/markup-compatibility/2006">
              <mc:Choice xmlns:v="urn:schemas-microsoft-com:vml" Requires="v">
                <p:oleObj spid="_x0000_s22532" name="Equation" r:id="rId7" imgW="8534400" imgH="19202400" progId="Equation.DSMT4">
                  <p:embed/>
                </p:oleObj>
              </mc:Choice>
              <mc:Fallback>
                <p:oleObj name="Equation" r:id="rId7" imgW="8534400" imgH="19202400" progId="Equation.DSMT4">
                  <p:embed/>
                  <p:pic>
                    <p:nvPicPr>
                      <p:cNvPr id="0" name="图片 22531"/>
                      <p:cNvPicPr>
                        <a:picLocks noChangeAspect="1"/>
                      </p:cNvPicPr>
                      <p:nvPr/>
                    </p:nvPicPr>
                    <p:blipFill>
                      <a:blip r:embed="rId8"/>
                      <a:stretch>
                        <a:fillRect/>
                      </a:stretch>
                    </p:blipFill>
                    <p:spPr>
                      <a:xfrm>
                        <a:off x="7021300" y="2862065"/>
                        <a:ext cx="323850"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517724" y="2862065"/>
          <a:ext cx="352424" cy="723899"/>
        </p:xfrm>
        <a:graphic>
          <a:graphicData uri="http://schemas.openxmlformats.org/presentationml/2006/ole">
            <mc:AlternateContent xmlns:mc="http://schemas.openxmlformats.org/markup-compatibility/2006">
              <mc:Choice xmlns:v="urn:schemas-microsoft-com:vml" Requires="v">
                <p:oleObj spid="_x0000_s22533" name="Equation" r:id="rId9" imgW="9448800" imgH="19202400" progId="Equation.DSMT4">
                  <p:embed/>
                </p:oleObj>
              </mc:Choice>
              <mc:Fallback>
                <p:oleObj name="Equation" r:id="rId9" imgW="9448800" imgH="19202400" progId="Equation.DSMT4">
                  <p:embed/>
                  <p:pic>
                    <p:nvPicPr>
                      <p:cNvPr id="0" name="图片 22532"/>
                      <p:cNvPicPr>
                        <a:picLocks noChangeAspect="1"/>
                      </p:cNvPicPr>
                      <p:nvPr/>
                    </p:nvPicPr>
                    <p:blipFill>
                      <a:blip r:embed="rId10"/>
                      <a:stretch>
                        <a:fillRect/>
                      </a:stretch>
                    </p:blipFill>
                    <p:spPr>
                      <a:xfrm>
                        <a:off x="7517724" y="2862065"/>
                        <a:ext cx="352424"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3</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604082"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热力学定律与能量守恒定律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34076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热力学定律　能量守恒定律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一、热力学第一定律</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1.内容:</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一个热力学系统的内能变化量等于外界向它传递的热量与外界对它所做的功</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的和</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2.表达式:</a:t>
            </a:r>
            <a:r>
              <a:rPr lang="zh-CN" altLang="en-US" sz="2410" u="sng" kern="0" dirty="0" smtClean="0">
                <a:solidFill>
                  <a:srgbClr val="000000"/>
                </a:solidFill>
                <a:latin typeface="Times New Roman" panose="02020603050405020304" pitchFamily="65" charset="-122"/>
                <a:ea typeface="华文细黑" panose="02010600040101010101" pitchFamily="65" charset="-122"/>
              </a:rPr>
              <a:t>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U</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W</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(1)表达式Δ</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中的正、负号法则</a:t>
            </a:r>
            <a:endParaRPr lang="zh-CN" altLang="en-US" dirty="0"/>
          </a:p>
        </p:txBody>
      </p:sp>
      <p:graphicFrame>
        <p:nvGraphicFramePr>
          <p:cNvPr id="3" name="表格 2"/>
          <p:cNvGraphicFramePr>
            <a:graphicFrameLocks noGrp="1"/>
          </p:cNvGraphicFramePr>
          <p:nvPr/>
        </p:nvGraphicFramePr>
        <p:xfrm>
          <a:off x="468000" y="3960290"/>
          <a:ext cx="11268000" cy="2205736"/>
        </p:xfrm>
        <a:graphic>
          <a:graphicData uri="http://schemas.openxmlformats.org/drawingml/2006/table">
            <a:tbl>
              <a:tblPr/>
              <a:tblGrid>
                <a:gridCol w="3756000"/>
                <a:gridCol w="3756000"/>
                <a:gridCol w="3756000"/>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物理量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W</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外界对气体做功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气体对外界做功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Q</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气体吸收热量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气体放出热量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U</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内能增加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内能减少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三、分子间作用力与分子势能的比较</a:t>
            </a:r>
            <a:endParaRPr lang="zh-CN" altLang="en-US" b="1"/>
          </a:p>
        </p:txBody>
      </p:sp>
      <p:graphicFrame>
        <p:nvGraphicFramePr>
          <p:cNvPr id="3" name="表格 2"/>
          <p:cNvGraphicFramePr>
            <a:graphicFrameLocks noGrp="1"/>
          </p:cNvGraphicFramePr>
          <p:nvPr/>
        </p:nvGraphicFramePr>
        <p:xfrm>
          <a:off x="468000" y="1260000"/>
          <a:ext cx="11268000" cy="2701884"/>
        </p:xfrm>
        <a:graphic>
          <a:graphicData uri="http://schemas.openxmlformats.org/drawingml/2006/table">
            <a:tbl>
              <a:tblPr/>
              <a:tblGrid>
                <a:gridCol w="5634000"/>
                <a:gridCol w="2817000"/>
                <a:gridCol w="2817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分子间作用力F</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分子势能E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p</a:t>
                      </a:r>
                      <a:endParaRPr lang="zh-CN" altLang="en-US" sz="1515" i="1"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20926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400" kern="0" spc="10250" dirty="0" smtClean="0">
                          <a:solidFill>
                            <a:srgbClr val="000000"/>
                          </a:solidFill>
                          <a:latin typeface="Times New Roman" panose="02020603050405020304" pitchFamily="65" charset="-122"/>
                          <a:ea typeface="华文细黑" panose="02010600040101010101" pitchFamily="65" charset="-122"/>
                        </a:rPr>
                        <a:t> </a:t>
                      </a:r>
                      <a:endParaRPr lang="zh-CN" altLang="en-US" sz="6400" kern="0" spc="1025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170" kern="0" spc="9053" dirty="0" smtClean="0">
                          <a:solidFill>
                            <a:srgbClr val="000000"/>
                          </a:solidFill>
                          <a:latin typeface="Times New Roman" panose="02020603050405020304" pitchFamily="65" charset="-122"/>
                          <a:ea typeface="华文细黑" panose="02010600040101010101" pitchFamily="65" charset="-122"/>
                        </a:rPr>
                        <a:t> </a:t>
                      </a:r>
                      <a:endParaRPr lang="zh-CN" altLang="en-US" sz="6170" kern="0" spc="9053"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3.jpeg"/>
          <p:cNvPicPr>
            <a:picLocks noChangeAspect="1"/>
          </p:cNvPicPr>
          <p:nvPr/>
        </p:nvPicPr>
        <p:blipFill>
          <a:blip r:embed="rId1" cstate="print"/>
          <a:stretch>
            <a:fillRect/>
          </a:stretch>
        </p:blipFill>
        <p:spPr>
          <a:xfrm>
            <a:off x="6174000" y="2022984"/>
            <a:ext cx="2114550" cy="1866900"/>
          </a:xfrm>
          <a:prstGeom prst="rect">
            <a:avLst/>
          </a:prstGeom>
        </p:spPr>
      </p:pic>
      <p:pic>
        <p:nvPicPr>
          <p:cNvPr id="5" name="图片 4" descr="textimage4.jpeg"/>
          <p:cNvPicPr>
            <a:picLocks noChangeAspect="1"/>
          </p:cNvPicPr>
          <p:nvPr/>
        </p:nvPicPr>
        <p:blipFill>
          <a:blip r:embed="rId2" cstate="print"/>
          <a:stretch>
            <a:fillRect/>
          </a:stretch>
        </p:blipFill>
        <p:spPr>
          <a:xfrm>
            <a:off x="8991000" y="2066595"/>
            <a:ext cx="1933575" cy="1800225"/>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798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(2)热力学第一定律的三种特殊情况</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绝热过程:</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等容过程:</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恒温过程或初、末状态的内能相等:Δ</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=0或</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二、热力学第二定律</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1.热力学第二定律的两种表述</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(1)克劳修斯表述:热量不能自发地从低温物体传到高温物体。</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(2)开尔文表述:不可能从单一热库吸收热量,使之完全变成功,而不产生其他影响</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79909"/>
            <a:ext cx="11831400" cy="578267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2.热力学第二定律方向性实例</a:t>
            </a:r>
            <a:endParaRPr lang="zh-CN" altLang="en-US" sz="2800" b="1"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1)高温物体</a:t>
            </a:r>
            <a:r>
              <a:rPr lang="zh-CN" altLang="en-US" sz="3155" kern="0" spc="1762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低温物体。</a:t>
            </a:r>
            <a:endParaRPr lang="zh-CN" altLang="en-US" dirty="0"/>
          </a:p>
          <a:p>
            <a:pPr marL="0" indent="0" eaLnBrk="0" latinLnBrk="1" hangingPunct="0">
              <a:lnSpc>
                <a:spcPct val="150000"/>
              </a:lnSpc>
              <a:spcBef>
                <a:spcPts val="7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(2)功</a:t>
            </a:r>
            <a:r>
              <a:rPr lang="zh-CN" altLang="en-US" sz="3155" kern="0" spc="1724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热。</a:t>
            </a:r>
            <a:endParaRPr lang="zh-CN" altLang="en-US" dirty="0"/>
          </a:p>
          <a:p>
            <a:pPr marL="0" indent="0" eaLnBrk="0" latinLnBrk="1" hangingPunct="0">
              <a:lnSpc>
                <a:spcPct val="150000"/>
              </a:lnSpc>
              <a:spcBef>
                <a:spcPts val="7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(3)气体体积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3155" kern="0" spc="1327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气体体积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7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(4)不同气体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3155" kern="0" spc="1259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混合气体。</a:t>
            </a:r>
            <a:endParaRPr lang="zh-CN" altLang="en-US" dirty="0"/>
          </a:p>
          <a:p>
            <a:pPr marL="0" indent="0" eaLnBrk="0" latinLnBrk="1" hangingPunct="0">
              <a:lnSpc>
                <a:spcPct val="150000"/>
              </a:lnSpc>
              <a:spcBef>
                <a:spcPts val="70"/>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三、能量守恒定律</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1.内容:</a:t>
            </a:r>
            <a:r>
              <a:rPr lang="zh-CN" altLang="en-US" sz="2410" kern="0" dirty="0" smtClean="0">
                <a:solidFill>
                  <a:srgbClr val="000000"/>
                </a:solidFill>
                <a:latin typeface="Times New Roman" panose="02020603050405020304" pitchFamily="65" charset="-122"/>
                <a:ea typeface="华文细黑" panose="02010600040101010101" pitchFamily="65" charset="-122"/>
              </a:rPr>
              <a:t>能量既不会凭空产生,也不会凭空消失,它只能从一种形式转化为其他形式,或者</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从一个物体转移到别的物体,在转化或转移的过程中,能量的总量保持不变。</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2.条件性:</a:t>
            </a:r>
            <a:r>
              <a:rPr lang="zh-CN" altLang="en-US" sz="2410" u="sng" kern="0" dirty="0" smtClean="0">
                <a:solidFill>
                  <a:srgbClr val="000000"/>
                </a:solidFill>
                <a:latin typeface="Times New Roman" panose="02020603050405020304" pitchFamily="65" charset="-122"/>
                <a:ea typeface="华文细黑" panose="02010600040101010101" pitchFamily="65" charset="-122"/>
              </a:rPr>
              <a:t>能量守恒定律是自然界的普遍规律,某一种形式的能是否守恒是有条件的</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51.jpeg"/>
          <p:cNvPicPr>
            <a:picLocks noChangeAspect="1"/>
          </p:cNvPicPr>
          <p:nvPr/>
        </p:nvPicPr>
        <p:blipFill>
          <a:blip r:embed="rId1" cstate="print"/>
          <a:stretch>
            <a:fillRect/>
          </a:stretch>
        </p:blipFill>
        <p:spPr>
          <a:xfrm>
            <a:off x="2048800" y="856111"/>
            <a:ext cx="2638424" cy="676275"/>
          </a:xfrm>
          <a:prstGeom prst="rect">
            <a:avLst/>
          </a:prstGeom>
        </p:spPr>
      </p:pic>
      <p:pic>
        <p:nvPicPr>
          <p:cNvPr id="4" name="图片 4" descr="textimage52.jpeg"/>
          <p:cNvPicPr>
            <a:picLocks noChangeAspect="1"/>
          </p:cNvPicPr>
          <p:nvPr/>
        </p:nvPicPr>
        <p:blipFill>
          <a:blip r:embed="rId2" cstate="print"/>
          <a:stretch>
            <a:fillRect/>
          </a:stretch>
        </p:blipFill>
        <p:spPr>
          <a:xfrm>
            <a:off x="1130800" y="1593552"/>
            <a:ext cx="2590800" cy="676275"/>
          </a:xfrm>
          <a:prstGeom prst="rect">
            <a:avLst/>
          </a:prstGeom>
        </p:spPr>
      </p:pic>
      <p:pic>
        <p:nvPicPr>
          <p:cNvPr id="5" name="图片 5" descr="textimage53.jpeg"/>
          <p:cNvPicPr>
            <a:picLocks noChangeAspect="1"/>
          </p:cNvPicPr>
          <p:nvPr/>
        </p:nvPicPr>
        <p:blipFill>
          <a:blip r:embed="rId3" cstate="print"/>
          <a:stretch>
            <a:fillRect/>
          </a:stretch>
        </p:blipFill>
        <p:spPr>
          <a:xfrm>
            <a:off x="2319766" y="2330994"/>
            <a:ext cx="2085975" cy="676275"/>
          </a:xfrm>
          <a:prstGeom prst="rect">
            <a:avLst/>
          </a:prstGeom>
        </p:spPr>
      </p:pic>
      <p:pic>
        <p:nvPicPr>
          <p:cNvPr id="6" name="图片 6" descr="textimage54.jpeg"/>
          <p:cNvPicPr>
            <a:picLocks noChangeAspect="1"/>
          </p:cNvPicPr>
          <p:nvPr/>
        </p:nvPicPr>
        <p:blipFill>
          <a:blip r:embed="rId4" cstate="print"/>
          <a:stretch>
            <a:fillRect/>
          </a:stretch>
        </p:blipFill>
        <p:spPr>
          <a:xfrm>
            <a:off x="2732955" y="3068436"/>
            <a:ext cx="2000250" cy="676274"/>
          </a:xfrm>
          <a:prstGeom prst="rect">
            <a:avLst/>
          </a:prstGeom>
        </p:spPr>
      </p:pic>
      <p:sp>
        <p:nvSpPr>
          <p:cNvPr id="7" name="TextBox 2"/>
          <p:cNvSpPr txBox="1"/>
          <p:nvPr/>
        </p:nvSpPr>
        <p:spPr>
          <a:xfrm>
            <a:off x="468000" y="5868541"/>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第一类永动机是不可能制成的,它违背了能量守恒定律</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62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某类永动机的方案如图所示。轮子中央有一个转动轴,轮子边缘安装着12个可活动的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短杆,每个短杆的一端装有一个铁球。方案的设计者认为,右边的球比左边的球离轴远</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些,轮子就会沿顺时针方向永无休止地转动下去。但实际中轮子转动几下后便会</a:t>
            </a:r>
            <a:r>
              <a:rPr lang="zh-CN" altLang="en-US" sz="2410" kern="0" dirty="0" smtClean="0">
                <a:solidFill>
                  <a:srgbClr val="000000"/>
                </a:solidFill>
                <a:latin typeface="Times New Roman" panose="02020603050405020304" pitchFamily="65" charset="-122"/>
                <a:ea typeface="华文细黑" panose="02010600040101010101" pitchFamily="65" charset="-122"/>
              </a:rPr>
              <a:t>停止。</a:t>
            </a:r>
            <a:endParaRPr lang="zh-CN" altLang="en-US" dirty="0"/>
          </a:p>
        </p:txBody>
      </p:sp>
      <p:pic>
        <p:nvPicPr>
          <p:cNvPr id="3" name="图片 3" descr="textimage55.jpeg"/>
          <p:cNvPicPr>
            <a:picLocks noChangeAspect="1"/>
          </p:cNvPicPr>
          <p:nvPr/>
        </p:nvPicPr>
        <p:blipFill>
          <a:blip r:embed="rId1" cstate="print"/>
          <a:stretch>
            <a:fillRect/>
          </a:stretch>
        </p:blipFill>
        <p:spPr>
          <a:xfrm>
            <a:off x="5003974" y="3636293"/>
            <a:ext cx="1990725" cy="1971675"/>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(1)轮子在转动过程中产生了能量。</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(2)轮子转动几下后便会停止,这说明能量在消失。</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(3)方案设计者是想机器不消耗任何能量,却能不断地对外做功。</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(4)方案中的机器称为第一类永动机。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(5)第一类永动机违反了能量守恒定律。(　    )</a:t>
            </a:r>
            <a:endParaRPr lang="zh-CN" altLang="en-US"/>
          </a:p>
        </p:txBody>
      </p:sp>
      <p:sp>
        <p:nvSpPr>
          <p:cNvPr id="3" name="文本框 5"/>
          <p:cNvSpPr txBox="1"/>
          <p:nvPr/>
        </p:nvSpPr>
        <p:spPr>
          <a:xfrm>
            <a:off x="5652046" y="755973"/>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4" name="文本框 5"/>
          <p:cNvSpPr txBox="1"/>
          <p:nvPr/>
        </p:nvSpPr>
        <p:spPr>
          <a:xfrm>
            <a:off x="7537996" y="1327473"/>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5" name="文本框 5"/>
          <p:cNvSpPr txBox="1"/>
          <p:nvPr/>
        </p:nvSpPr>
        <p:spPr>
          <a:xfrm>
            <a:off x="9376321" y="1870398"/>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928271" y="2441898"/>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7" name="文本框 5"/>
          <p:cNvSpPr txBox="1"/>
          <p:nvPr/>
        </p:nvSpPr>
        <p:spPr>
          <a:xfrm>
            <a:off x="5947321" y="2984823"/>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7345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热力学第一定律与图像的综合应用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95" b="1" kern="0" dirty="0" smtClean="0">
                <a:latin typeface="Times New Roman" panose="02020603050405020304" pitchFamily="65" charset="-122"/>
                <a:ea typeface="微软雅黑" panose="020B0503020204020204" pitchFamily="34" charset="-122"/>
              </a:rPr>
              <a:t>三类图像中气体状态变化过程的分析</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1.等温线之间变化</a:t>
            </a:r>
            <a:endParaRPr lang="zh-CN" altLang="en-US" b="1" dirty="0"/>
          </a:p>
        </p:txBody>
      </p:sp>
      <p:graphicFrame>
        <p:nvGraphicFramePr>
          <p:cNvPr id="3" name="表格 2"/>
          <p:cNvGraphicFramePr>
            <a:graphicFrameLocks noGrp="1"/>
          </p:cNvGraphicFramePr>
          <p:nvPr/>
        </p:nvGraphicFramePr>
        <p:xfrm>
          <a:off x="468000" y="2556173"/>
          <a:ext cx="11268000" cy="1654302"/>
        </p:xfrm>
        <a:graphic>
          <a:graphicData uri="http://schemas.openxmlformats.org/drawingml/2006/table">
            <a:tbl>
              <a:tblPr/>
              <a:tblGrid>
                <a:gridCol w="2591758"/>
                <a:gridCol w="8676242"/>
              </a:tblGrid>
              <a:tr h="0">
                <a:tc rowSpan="3">
                  <a:txBody>
                    <a:bodyPr/>
                    <a:lstStyle/>
                    <a:p>
                      <a:pPr eaLnBrk="0" latinLnBrk="1" hangingPunct="0">
                        <a:lnSpc>
                          <a:spcPct val="150000"/>
                        </a:lnSpc>
                        <a:spcBef>
                          <a:spcPts val="0"/>
                        </a:spcBef>
                      </a:pPr>
                      <a:r>
                        <a:rPr lang="zh-CN" altLang="en-US" sz="5910" kern="0" spc="9389" dirty="0" smtClean="0">
                          <a:solidFill>
                            <a:srgbClr val="000000"/>
                          </a:solidFill>
                          <a:latin typeface="Times New Roman" panose="02020603050405020304" pitchFamily="65" charset="-122"/>
                          <a:ea typeface="华文细黑" panose="02010600040101010101" pitchFamily="65" charset="-122"/>
                        </a:rPr>
                        <a:t> </a:t>
                      </a:r>
                      <a:endParaRPr lang="zh-CN" altLang="en-US" sz="5910" kern="0" spc="9389"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a→b,等温降压膨胀,内能不变,吸收的热量等于</a:t>
                      </a:r>
                      <a:r>
                        <a:rPr lang="zh-CN" altLang="en-US" sz="2010" kern="0" dirty="0" smtClean="0">
                          <a:solidFill>
                            <a:srgbClr val="000000"/>
                          </a:solidFill>
                          <a:latin typeface="Times New Roman" panose="02020603050405020304" pitchFamily="65" charset="-122"/>
                          <a:ea typeface="华文细黑" panose="02010600040101010101" pitchFamily="65" charset="-122"/>
                        </a:rPr>
                        <a:t>气体</a:t>
                      </a:r>
                      <a:r>
                        <a:rPr lang="zh-CN" altLang="en-US" sz="2010" kern="0" dirty="0" smtClean="0">
                          <a:solidFill>
                            <a:srgbClr val="000000"/>
                          </a:solidFill>
                          <a:latin typeface="Times New Roman" panose="02020603050405020304" pitchFamily="65" charset="-122"/>
                          <a:ea typeface="华文细黑" panose="02010600040101010101" pitchFamily="65" charset="-122"/>
                        </a:rPr>
                        <a:t>对外做的功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b→c,等容升温升压,不做功,吸收的热量等于</a:t>
                      </a:r>
                      <a:r>
                        <a:rPr lang="zh-CN" altLang="en-US" sz="2010" kern="0" dirty="0" smtClean="0">
                          <a:solidFill>
                            <a:srgbClr val="000000"/>
                          </a:solidFill>
                          <a:latin typeface="Times New Roman" panose="02020603050405020304" pitchFamily="65" charset="-122"/>
                          <a:ea typeface="华文细黑" panose="02010600040101010101" pitchFamily="65" charset="-122"/>
                        </a:rPr>
                        <a:t>内能增加</a:t>
                      </a:r>
                      <a:r>
                        <a:rPr lang="zh-CN" altLang="en-US" sz="2010" kern="0" dirty="0" smtClean="0">
                          <a:solidFill>
                            <a:srgbClr val="000000"/>
                          </a:solidFill>
                          <a:latin typeface="Times New Roman" panose="02020603050405020304" pitchFamily="65" charset="-122"/>
                          <a:ea typeface="华文细黑" panose="02010600040101010101" pitchFamily="65" charset="-122"/>
                        </a:rPr>
                        <a:t>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c→a,等压降温压缩,放出的热量等于外界做的功</a:t>
                      </a:r>
                      <a:r>
                        <a:rPr lang="zh-CN" altLang="en-US" sz="2010" kern="0" dirty="0" smtClean="0">
                          <a:solidFill>
                            <a:srgbClr val="000000"/>
                          </a:solidFill>
                          <a:latin typeface="Times New Roman" panose="02020603050405020304" pitchFamily="65" charset="-122"/>
                          <a:ea typeface="华文细黑" panose="02010600040101010101" pitchFamily="65" charset="-122"/>
                        </a:rPr>
                        <a:t>和内能</a:t>
                      </a:r>
                      <a:r>
                        <a:rPr lang="zh-CN" altLang="en-US" sz="2010" kern="0" dirty="0" smtClean="0">
                          <a:solidFill>
                            <a:srgbClr val="000000"/>
                          </a:solidFill>
                          <a:latin typeface="Times New Roman" panose="02020603050405020304" pitchFamily="65" charset="-122"/>
                          <a:ea typeface="华文细黑" panose="02010600040101010101" pitchFamily="65" charset="-122"/>
                        </a:rPr>
                        <a:t>减少量之和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56.jpeg"/>
          <p:cNvPicPr>
            <a:picLocks noChangeAspect="1"/>
          </p:cNvPicPr>
          <p:nvPr/>
        </p:nvPicPr>
        <p:blipFill>
          <a:blip r:embed="rId1" cstate="print"/>
          <a:stretch>
            <a:fillRect/>
          </a:stretch>
        </p:blipFill>
        <p:spPr>
          <a:xfrm>
            <a:off x="1022252" y="2628210"/>
            <a:ext cx="1460847" cy="1296144"/>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2.等容线之间变化</a:t>
            </a:r>
            <a:endParaRPr lang="zh-CN" altLang="en-US" b="1"/>
          </a:p>
        </p:txBody>
      </p:sp>
      <p:graphicFrame>
        <p:nvGraphicFramePr>
          <p:cNvPr id="3" name="表格 2"/>
          <p:cNvGraphicFramePr>
            <a:graphicFrameLocks noGrp="1"/>
          </p:cNvGraphicFramePr>
          <p:nvPr/>
        </p:nvGraphicFramePr>
        <p:xfrm>
          <a:off x="468000" y="1007933"/>
          <a:ext cx="11268000" cy="1654302"/>
        </p:xfrm>
        <a:graphic>
          <a:graphicData uri="http://schemas.openxmlformats.org/drawingml/2006/table">
            <a:tbl>
              <a:tblPr/>
              <a:tblGrid>
                <a:gridCol w="2375734"/>
                <a:gridCol w="8892266"/>
              </a:tblGrid>
              <a:tr h="0">
                <a:tc rowSpan="3">
                  <a:txBody>
                    <a:bodyPr/>
                    <a:lstStyle/>
                    <a:p>
                      <a:pPr eaLnBrk="0" latinLnBrk="1" hangingPunct="0">
                        <a:lnSpc>
                          <a:spcPct val="150000"/>
                        </a:lnSpc>
                        <a:spcBef>
                          <a:spcPts val="0"/>
                        </a:spcBef>
                      </a:pPr>
                      <a:r>
                        <a:rPr lang="zh-CN" altLang="en-US" sz="5910" kern="0" spc="8714" dirty="0" smtClean="0">
                          <a:solidFill>
                            <a:srgbClr val="000000"/>
                          </a:solidFill>
                          <a:latin typeface="Times New Roman" panose="02020603050405020304" pitchFamily="65" charset="-122"/>
                          <a:ea typeface="华文细黑" panose="02010600040101010101" pitchFamily="65" charset="-122"/>
                        </a:rPr>
                        <a:t> </a:t>
                      </a:r>
                      <a:endParaRPr lang="zh-CN" altLang="en-US" sz="5910" kern="0" spc="871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a→b,等温降压膨胀,内能不变,吸收的热量等于</a:t>
                      </a:r>
                      <a:r>
                        <a:rPr lang="zh-CN" altLang="en-US" sz="2010" kern="0" dirty="0" smtClean="0">
                          <a:solidFill>
                            <a:srgbClr val="000000"/>
                          </a:solidFill>
                          <a:latin typeface="Times New Roman" panose="02020603050405020304" pitchFamily="65" charset="-122"/>
                          <a:ea typeface="华文细黑" panose="02010600040101010101" pitchFamily="65" charset="-122"/>
                        </a:rPr>
                        <a:t>气体</a:t>
                      </a:r>
                      <a:r>
                        <a:rPr lang="zh-CN" altLang="en-US" sz="2010" kern="0" dirty="0" smtClean="0">
                          <a:solidFill>
                            <a:srgbClr val="000000"/>
                          </a:solidFill>
                          <a:latin typeface="Times New Roman" panose="02020603050405020304" pitchFamily="65" charset="-122"/>
                          <a:ea typeface="华文细黑" panose="02010600040101010101" pitchFamily="65" charset="-122"/>
                        </a:rPr>
                        <a:t>对外做的功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b→c,等容升温升压,不做功,吸收的热量等于</a:t>
                      </a:r>
                      <a:r>
                        <a:rPr lang="zh-CN" altLang="en-US" sz="2010" kern="0" dirty="0" smtClean="0">
                          <a:solidFill>
                            <a:srgbClr val="000000"/>
                          </a:solidFill>
                          <a:latin typeface="Times New Roman" panose="02020603050405020304" pitchFamily="65" charset="-122"/>
                          <a:ea typeface="华文细黑" panose="02010600040101010101" pitchFamily="65" charset="-122"/>
                        </a:rPr>
                        <a:t>内能增加</a:t>
                      </a:r>
                      <a:r>
                        <a:rPr lang="zh-CN" altLang="en-US" sz="2010" kern="0" dirty="0" smtClean="0">
                          <a:solidFill>
                            <a:srgbClr val="000000"/>
                          </a:solidFill>
                          <a:latin typeface="Times New Roman" panose="02020603050405020304" pitchFamily="65" charset="-122"/>
                          <a:ea typeface="华文细黑" panose="02010600040101010101" pitchFamily="65" charset="-122"/>
                        </a:rPr>
                        <a:t>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c→a,等压降温压缩,放出的热量等于外界对气体</a:t>
                      </a:r>
                      <a:r>
                        <a:rPr lang="zh-CN" altLang="en-US" sz="2010" kern="0" dirty="0" smtClean="0">
                          <a:solidFill>
                            <a:srgbClr val="000000"/>
                          </a:solidFill>
                          <a:latin typeface="Times New Roman" panose="02020603050405020304" pitchFamily="65" charset="-122"/>
                          <a:ea typeface="华文细黑" panose="02010600040101010101" pitchFamily="65" charset="-122"/>
                        </a:rPr>
                        <a:t>做的</a:t>
                      </a:r>
                      <a:r>
                        <a:rPr lang="zh-CN" altLang="en-US" sz="2010" kern="0" dirty="0" smtClean="0">
                          <a:solidFill>
                            <a:srgbClr val="000000"/>
                          </a:solidFill>
                          <a:latin typeface="Times New Roman" panose="02020603050405020304" pitchFamily="65" charset="-122"/>
                          <a:ea typeface="华文细黑" panose="02010600040101010101" pitchFamily="65" charset="-122"/>
                        </a:rPr>
                        <a:t>功和内能减少量之和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57.jpeg"/>
          <p:cNvPicPr>
            <a:picLocks noChangeAspect="1"/>
          </p:cNvPicPr>
          <p:nvPr/>
        </p:nvPicPr>
        <p:blipFill>
          <a:blip r:embed="rId1" cstate="print"/>
          <a:stretch>
            <a:fillRect/>
          </a:stretch>
        </p:blipFill>
        <p:spPr>
          <a:xfrm>
            <a:off x="1115542" y="1200029"/>
            <a:ext cx="1281833" cy="1189804"/>
          </a:xfrm>
          <a:prstGeom prst="rect">
            <a:avLst/>
          </a:prstGeom>
        </p:spPr>
      </p:pic>
      <p:sp>
        <p:nvSpPr>
          <p:cNvPr id="5" name="TextBox 2"/>
          <p:cNvSpPr txBox="1"/>
          <p:nvPr/>
        </p:nvSpPr>
        <p:spPr>
          <a:xfrm>
            <a:off x="468000" y="2844205"/>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3.等压线之间变化</a:t>
            </a:r>
            <a:endParaRPr lang="zh-CN" altLang="en-US" b="1"/>
          </a:p>
        </p:txBody>
      </p:sp>
      <p:graphicFrame>
        <p:nvGraphicFramePr>
          <p:cNvPr id="6" name="表格 2"/>
          <p:cNvGraphicFramePr>
            <a:graphicFrameLocks noGrp="1"/>
          </p:cNvGraphicFramePr>
          <p:nvPr/>
        </p:nvGraphicFramePr>
        <p:xfrm>
          <a:off x="468000" y="3566167"/>
          <a:ext cx="11268000" cy="1654302"/>
        </p:xfrm>
        <a:graphic>
          <a:graphicData uri="http://schemas.openxmlformats.org/drawingml/2006/table">
            <a:tbl>
              <a:tblPr/>
              <a:tblGrid>
                <a:gridCol w="2375734"/>
                <a:gridCol w="8892266"/>
              </a:tblGrid>
              <a:tr h="0">
                <a:tc rowSpan="3">
                  <a:txBody>
                    <a:bodyPr/>
                    <a:lstStyle/>
                    <a:p>
                      <a:pPr eaLnBrk="0" latinLnBrk="1" hangingPunct="0">
                        <a:lnSpc>
                          <a:spcPct val="150000"/>
                        </a:lnSpc>
                        <a:spcBef>
                          <a:spcPts val="0"/>
                        </a:spcBef>
                      </a:pPr>
                      <a:r>
                        <a:rPr lang="zh-CN" altLang="en-US" sz="5975" kern="0" spc="10524" dirty="0" smtClean="0">
                          <a:solidFill>
                            <a:srgbClr val="000000"/>
                          </a:solidFill>
                          <a:latin typeface="Times New Roman" panose="02020603050405020304" pitchFamily="65" charset="-122"/>
                          <a:ea typeface="华文细黑" panose="02010600040101010101" pitchFamily="65" charset="-122"/>
                        </a:rPr>
                        <a:t> </a:t>
                      </a:r>
                      <a:endParaRPr lang="zh-CN" altLang="en-US" sz="5975" kern="0" spc="10524"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a→b,等温升压压缩,内能不变,外界对气体做的</a:t>
                      </a:r>
                      <a:r>
                        <a:rPr lang="zh-CN" altLang="en-US" sz="2010" kern="0" dirty="0" smtClean="0">
                          <a:solidFill>
                            <a:srgbClr val="000000"/>
                          </a:solidFill>
                          <a:latin typeface="Times New Roman" panose="02020603050405020304" pitchFamily="65" charset="-122"/>
                          <a:ea typeface="华文细黑" panose="02010600040101010101" pitchFamily="65" charset="-122"/>
                        </a:rPr>
                        <a:t>功等于</a:t>
                      </a:r>
                      <a:r>
                        <a:rPr lang="zh-CN" altLang="en-US" sz="2010" kern="0" dirty="0" smtClean="0">
                          <a:solidFill>
                            <a:srgbClr val="000000"/>
                          </a:solidFill>
                          <a:latin typeface="Times New Roman" panose="02020603050405020304" pitchFamily="65" charset="-122"/>
                          <a:ea typeface="华文细黑" panose="02010600040101010101" pitchFamily="65" charset="-122"/>
                        </a:rPr>
                        <a:t>放出的热量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b→c,等压升温膨胀,吸收的热量等于内能增加量</a:t>
                      </a:r>
                      <a:r>
                        <a:rPr lang="zh-CN" altLang="en-US" sz="2010" kern="0" dirty="0" smtClean="0">
                          <a:solidFill>
                            <a:srgbClr val="000000"/>
                          </a:solidFill>
                          <a:latin typeface="Times New Roman" panose="02020603050405020304" pitchFamily="65" charset="-122"/>
                          <a:ea typeface="华文细黑" panose="02010600040101010101" pitchFamily="65" charset="-122"/>
                        </a:rPr>
                        <a:t>和气体</a:t>
                      </a:r>
                      <a:r>
                        <a:rPr lang="zh-CN" altLang="en-US" sz="2010" kern="0" dirty="0" smtClean="0">
                          <a:solidFill>
                            <a:srgbClr val="000000"/>
                          </a:solidFill>
                          <a:latin typeface="Times New Roman" panose="02020603050405020304" pitchFamily="65" charset="-122"/>
                          <a:ea typeface="华文细黑" panose="02010600040101010101" pitchFamily="65" charset="-122"/>
                        </a:rPr>
                        <a:t>对外做的功之和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c→a,等容降温降压,不做功,内能减少量等于</a:t>
                      </a:r>
                      <a:r>
                        <a:rPr lang="zh-CN" altLang="en-US" sz="2010" kern="0" dirty="0" smtClean="0">
                          <a:solidFill>
                            <a:srgbClr val="000000"/>
                          </a:solidFill>
                          <a:latin typeface="Times New Roman" panose="02020603050405020304" pitchFamily="65" charset="-122"/>
                          <a:ea typeface="华文细黑" panose="02010600040101010101" pitchFamily="65" charset="-122"/>
                        </a:rPr>
                        <a:t>放出的</a:t>
                      </a:r>
                      <a:r>
                        <a:rPr lang="zh-CN" altLang="en-US" sz="2010" kern="0" dirty="0" smtClean="0">
                          <a:solidFill>
                            <a:srgbClr val="000000"/>
                          </a:solidFill>
                          <a:latin typeface="Times New Roman" panose="02020603050405020304" pitchFamily="65" charset="-122"/>
                          <a:ea typeface="华文细黑" panose="02010600040101010101" pitchFamily="65" charset="-122"/>
                        </a:rPr>
                        <a:t>热量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7" name="图片 3" descr="textimage58.jpeg"/>
          <p:cNvPicPr>
            <a:picLocks noChangeAspect="1"/>
          </p:cNvPicPr>
          <p:nvPr/>
        </p:nvPicPr>
        <p:blipFill>
          <a:blip r:embed="rId2" cstate="print"/>
          <a:stretch>
            <a:fillRect/>
          </a:stretch>
        </p:blipFill>
        <p:spPr>
          <a:xfrm>
            <a:off x="1115542" y="3710211"/>
            <a:ext cx="1519958" cy="1264329"/>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15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(2024新课标,21,6分)</a:t>
            </a:r>
            <a:r>
              <a:rPr lang="zh-CN" altLang="en-US" sz="2410" kern="0" dirty="0" smtClean="0">
                <a:solidFill>
                  <a:srgbClr val="000000"/>
                </a:solidFill>
                <a:latin typeface="Times New Roman" panose="02020603050405020304" pitchFamily="65" charset="-122"/>
                <a:ea typeface="华文细黑" panose="02010600040101010101" pitchFamily="65" charset="-122"/>
              </a:rPr>
              <a:t>(多选)如图,一定量理想气体的循环由下面4个过程组成:1</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→2为绝热过程(过程中气体不与外界交换热量),2→3为等压过程,3→4为绝热过程,4→</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1为等容过程。上述四个过程是四冲程柴油机工作循环的主要过程。下列说法正确的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是(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.1→2过程中,气体内能增加</a:t>
            </a:r>
            <a:endParaRPr lang="zh-CN" altLang="en-US" dirty="0"/>
          </a:p>
        </p:txBody>
      </p:sp>
      <p:pic>
        <p:nvPicPr>
          <p:cNvPr id="3" name="图片 3" descr="textimage59.jpeg"/>
          <p:cNvPicPr>
            <a:picLocks noChangeAspect="1"/>
          </p:cNvPicPr>
          <p:nvPr/>
        </p:nvPicPr>
        <p:blipFill>
          <a:blip r:embed="rId1" cstate="print"/>
          <a:stretch>
            <a:fillRect/>
          </a:stretch>
        </p:blipFill>
        <p:spPr>
          <a:xfrm>
            <a:off x="7380238" y="2844205"/>
            <a:ext cx="2002335" cy="1946715"/>
          </a:xfrm>
          <a:prstGeom prst="rect">
            <a:avLst/>
          </a:prstGeom>
        </p:spPr>
      </p:pic>
      <p:sp>
        <p:nvSpPr>
          <p:cNvPr id="4" name="TextBox 2"/>
          <p:cNvSpPr txBox="1"/>
          <p:nvPr/>
        </p:nvSpPr>
        <p:spPr>
          <a:xfrm>
            <a:off x="468000" y="3492277"/>
            <a:ext cx="11831400" cy="16351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B.2→3过程中,气体向外</a:t>
            </a:r>
            <a:r>
              <a:rPr lang="zh-CN" altLang="en-US" sz="2410" kern="0" dirty="0" smtClean="0">
                <a:solidFill>
                  <a:srgbClr val="000000"/>
                </a:solidFill>
                <a:latin typeface="Times New Roman" panose="02020603050405020304" pitchFamily="65" charset="-122"/>
                <a:ea typeface="华文细黑" panose="02010600040101010101" pitchFamily="65" charset="-122"/>
              </a:rPr>
              <a:t>放热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C.3→4过程中,气体内能不变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D.4→1过程中,气体向外放热</a:t>
            </a:r>
            <a:endParaRPr lang="zh-CN" altLang="en-US" dirty="0"/>
          </a:p>
        </p:txBody>
      </p:sp>
      <p:sp>
        <p:nvSpPr>
          <p:cNvPr id="5" name="文本框 8"/>
          <p:cNvSpPr txBox="1"/>
          <p:nvPr/>
        </p:nvSpPr>
        <p:spPr>
          <a:xfrm>
            <a:off x="899518" y="2412157"/>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623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1→2过程中,没有热交换,气体体积减小,外界对气体做正功,由热力学第一</a:t>
            </a:r>
            <a:br>
              <a:rPr dirty="0"/>
            </a:br>
            <a:r>
              <a:rPr lang="zh-CN" altLang="en-US" sz="2410" kern="0" dirty="0" smtClean="0">
                <a:solidFill>
                  <a:srgbClr val="000000"/>
                </a:solidFill>
                <a:latin typeface="Times New Roman" panose="02020603050405020304" pitchFamily="65" charset="-122"/>
                <a:ea typeface="楷体_GB2312" pitchFamily="65" charset="-122"/>
              </a:rPr>
              <a:t>定律Δ</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可知,气体内能增加,</a:t>
            </a:r>
            <a:r>
              <a:rPr lang="zh-CN" altLang="en-US" sz="2410" kern="0" dirty="0" smtClean="0">
                <a:solidFill>
                  <a:srgbClr val="C0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。2→3过程为等压过程,由理想气体状态方程</a:t>
            </a:r>
            <a:br>
              <a:rPr dirty="0"/>
            </a:br>
            <a:r>
              <a:rPr lang="zh-CN" altLang="en-US" sz="3090" kern="0" spc="5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,可知体积增大则温度升高,内能增加;体积增大,外界对气体做负功,由热力学第</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一定律Δ</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可知,该过程中气体吸热,</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。3→4过程中,没有热交换,气体体积增</a:t>
            </a:r>
            <a:br>
              <a:rPr dirty="0"/>
            </a:br>
            <a:r>
              <a:rPr lang="zh-CN" altLang="en-US" sz="2410" kern="0" dirty="0" smtClean="0">
                <a:solidFill>
                  <a:srgbClr val="000000"/>
                </a:solidFill>
                <a:latin typeface="Times New Roman" panose="02020603050405020304" pitchFamily="65" charset="-122"/>
                <a:ea typeface="楷体_GB2312" pitchFamily="65" charset="-122"/>
              </a:rPr>
              <a:t>大,外界对气体做负功,由热力学第一定律Δ</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可知,气体内能减小,</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。4→1过</a:t>
            </a:r>
            <a:br>
              <a:rPr dirty="0"/>
            </a:br>
            <a:r>
              <a:rPr lang="zh-CN" altLang="en-US" sz="2410" kern="0" dirty="0" smtClean="0">
                <a:solidFill>
                  <a:srgbClr val="000000"/>
                </a:solidFill>
                <a:latin typeface="Times New Roman" panose="02020603050405020304" pitchFamily="65" charset="-122"/>
                <a:ea typeface="楷体_GB2312" pitchFamily="65" charset="-122"/>
              </a:rPr>
              <a:t>程中,气体发生等容变化,由理想气体状态方程</a:t>
            </a:r>
            <a:r>
              <a:rPr lang="zh-CN" altLang="en-US" sz="3090" kern="0" spc="5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,可知压强减小,则温度降低,内能</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减少;气体体积不变,外界没有对气体做功,由热力学第一定律Δ</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可知,该过程气</a:t>
            </a:r>
            <a:br>
              <a:rPr dirty="0"/>
            </a:br>
            <a:r>
              <a:rPr lang="zh-CN" altLang="en-US" sz="2410" kern="0" dirty="0" smtClean="0">
                <a:solidFill>
                  <a:srgbClr val="000000"/>
                </a:solidFill>
                <a:latin typeface="Times New Roman" panose="02020603050405020304" pitchFamily="65" charset="-122"/>
                <a:ea typeface="楷体_GB2312" pitchFamily="65" charset="-122"/>
              </a:rPr>
              <a:t>体放热,</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468000" y="1836093"/>
          <a:ext cx="457200" cy="657224"/>
        </p:xfrm>
        <a:graphic>
          <a:graphicData uri="http://schemas.openxmlformats.org/presentationml/2006/ole">
            <mc:AlternateContent xmlns:mc="http://schemas.openxmlformats.org/markup-compatibility/2006">
              <mc:Choice xmlns:v="urn:schemas-microsoft-com:vml" Requires="v">
                <p:oleObj spid="_x0000_s23553" name="Equation" r:id="rId1" imgW="12192000" imgH="17373600" progId="Equation.DSMT4">
                  <p:embed/>
                </p:oleObj>
              </mc:Choice>
              <mc:Fallback>
                <p:oleObj name="Equation" r:id="rId1" imgW="12192000" imgH="17373600" progId="Equation.DSMT4">
                  <p:embed/>
                  <p:pic>
                    <p:nvPicPr>
                      <p:cNvPr id="0" name="图片 23552"/>
                      <p:cNvPicPr>
                        <a:picLocks noChangeAspect="1"/>
                      </p:cNvPicPr>
                      <p:nvPr/>
                    </p:nvPicPr>
                    <p:blipFill>
                      <a:blip r:embed="rId2"/>
                      <a:stretch>
                        <a:fillRect/>
                      </a:stretch>
                    </p:blipFill>
                    <p:spPr>
                      <a:xfrm>
                        <a:off x="468000" y="1836093"/>
                        <a:ext cx="457200"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435000" y="3636293"/>
          <a:ext cx="457199" cy="657224"/>
        </p:xfrm>
        <a:graphic>
          <a:graphicData uri="http://schemas.openxmlformats.org/presentationml/2006/ole">
            <mc:AlternateContent xmlns:mc="http://schemas.openxmlformats.org/markup-compatibility/2006">
              <mc:Choice xmlns:v="urn:schemas-microsoft-com:vml" Requires="v">
                <p:oleObj spid="_x0000_s23554" name="Equation" r:id="rId3" imgW="12192000" imgH="17373600" progId="Equation.DSMT4">
                  <p:embed/>
                </p:oleObj>
              </mc:Choice>
              <mc:Fallback>
                <p:oleObj name="Equation" r:id="rId3" imgW="12192000" imgH="17373600" progId="Equation.DSMT4">
                  <p:embed/>
                  <p:pic>
                    <p:nvPicPr>
                      <p:cNvPr id="0" name="图片 23553"/>
                      <p:cNvPicPr>
                        <a:picLocks noChangeAspect="1"/>
                      </p:cNvPicPr>
                      <p:nvPr/>
                    </p:nvPicPr>
                    <p:blipFill>
                      <a:blip r:embed="rId4"/>
                      <a:stretch>
                        <a:fillRect/>
                      </a:stretch>
                    </p:blipFill>
                    <p:spPr>
                      <a:xfrm>
                        <a:off x="6435000" y="3636293"/>
                        <a:ext cx="45719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056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知识</a:t>
            </a:r>
            <a:r>
              <a:rPr lang="zh-CN" altLang="en-US" sz="2410" b="1" kern="0" dirty="0" smtClean="0">
                <a:solidFill>
                  <a:srgbClr val="DE0000"/>
                </a:solidFill>
                <a:ea typeface="微软雅黑" panose="020B0503020204020204" pitchFamily="34" charset="-122"/>
              </a:rPr>
              <a:t>拓展</a:t>
            </a:r>
            <a:r>
              <a:rPr lang="zh-CN" altLang="en-US" sz="2410" kern="0" dirty="0" smtClean="0">
                <a:solidFill>
                  <a:srgbClr val="000000"/>
                </a:solidFill>
                <a:latin typeface="Times New Roman" panose="02020603050405020304" pitchFamily="65" charset="-122"/>
                <a:ea typeface="楷体_GB2312" pitchFamily="65" charset="-122"/>
              </a:rPr>
              <a:t>　“绝热”说明没有热交换;“体积增大”说明外界对气体做负功,“体积减</a:t>
            </a:r>
            <a:br>
              <a:rPr dirty="0"/>
            </a:br>
            <a:r>
              <a:rPr lang="zh-CN" altLang="en-US" sz="2410" kern="0" dirty="0" smtClean="0">
                <a:solidFill>
                  <a:srgbClr val="000000"/>
                </a:solidFill>
                <a:latin typeface="Times New Roman" panose="02020603050405020304" pitchFamily="65" charset="-122"/>
                <a:ea typeface="楷体_GB2312" pitchFamily="65" charset="-122"/>
              </a:rPr>
              <a:t>小”说明外界对气体做正功;对一定量理想气体而言,内能增加(或减小)则温度升高(或</a:t>
            </a:r>
            <a:br>
              <a:rPr dirty="0"/>
            </a:br>
            <a:r>
              <a:rPr lang="zh-CN" altLang="en-US" sz="2410" kern="0" dirty="0" smtClean="0">
                <a:solidFill>
                  <a:srgbClr val="000000"/>
                </a:solidFill>
                <a:latin typeface="Times New Roman" panose="02020603050405020304" pitchFamily="65" charset="-122"/>
                <a:ea typeface="楷体_GB2312" pitchFamily="65" charset="-122"/>
              </a:rPr>
              <a:t>降低)。</a:t>
            </a:r>
            <a:endParaRPr lang="zh-CN"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456945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a:t>
            </a:r>
            <a:r>
              <a:rPr lang="zh-CN" altLang="en-US" sz="2410" b="1" kern="0" dirty="0" smtClean="0">
                <a:solidFill>
                  <a:srgbClr val="DE0000"/>
                </a:solidFill>
                <a:ea typeface="微软雅黑" panose="020B0503020204020204" pitchFamily="34" charset="-122"/>
              </a:rPr>
              <a:t>变式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(考法变换·延伸考点)</a:t>
            </a:r>
            <a:r>
              <a:rPr lang="zh-CN" altLang="en-US" sz="2410" kern="0" dirty="0" smtClean="0">
                <a:solidFill>
                  <a:srgbClr val="000000"/>
                </a:solidFill>
                <a:latin typeface="Times New Roman" panose="02020603050405020304" pitchFamily="65" charset="-122"/>
                <a:ea typeface="华文细黑" panose="02010600040101010101" pitchFamily="65" charset="-122"/>
              </a:rPr>
              <a:t>一定质量的理想气体从状态</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缓慢经过状态</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再回到状态</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,其压强</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与体积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的关系图像如图所示,下列说法正确的是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8770" kern="0" spc="1222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27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过程中气体对外界做的功等于吸收的热量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过程中气体对外界做的功小于吸收的热量</a:t>
            </a:r>
            <a:endParaRPr lang="zh-CN" altLang="en-US" dirty="0"/>
          </a:p>
        </p:txBody>
      </p:sp>
      <p:pic>
        <p:nvPicPr>
          <p:cNvPr id="3" name="图片 3" descr="textimage60.jpeg"/>
          <p:cNvPicPr>
            <a:picLocks noChangeAspect="1"/>
          </p:cNvPicPr>
          <p:nvPr/>
        </p:nvPicPr>
        <p:blipFill>
          <a:blip r:embed="rId1" cstate="print"/>
          <a:stretch>
            <a:fillRect/>
          </a:stretch>
        </p:blipFill>
        <p:spPr>
          <a:xfrm>
            <a:off x="4643934" y="1584026"/>
            <a:ext cx="2523629" cy="2190150"/>
          </a:xfrm>
          <a:prstGeom prst="rect">
            <a:avLst/>
          </a:prstGeom>
        </p:spPr>
      </p:pic>
      <p:sp>
        <p:nvSpPr>
          <p:cNvPr id="4" name="TextBox 2"/>
          <p:cNvSpPr txBox="1"/>
          <p:nvPr/>
        </p:nvSpPr>
        <p:spPr>
          <a:xfrm>
            <a:off x="468000" y="4932437"/>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过程中气体分子在单位时间内对单位面积容器壁的平均碰撞次数不断增加</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过程中气体分子在单位时间内对单位面积容器壁的平均碰撞次数</a:t>
            </a:r>
            <a:r>
              <a:rPr lang="zh-CN" altLang="en-US" sz="2410" kern="0" dirty="0" smtClean="0">
                <a:solidFill>
                  <a:srgbClr val="000000"/>
                </a:solidFill>
                <a:latin typeface="Times New Roman" panose="02020603050405020304" pitchFamily="65" charset="-122"/>
                <a:ea typeface="华文细黑" panose="02010600040101010101" pitchFamily="65" charset="-122"/>
              </a:rPr>
              <a:t>不变 </a:t>
            </a:r>
            <a:endParaRPr lang="zh-CN" altLang="en-US" dirty="0"/>
          </a:p>
        </p:txBody>
      </p:sp>
      <p:sp>
        <p:nvSpPr>
          <p:cNvPr id="5" name="文本框 8"/>
          <p:cNvSpPr txBox="1"/>
          <p:nvPr/>
        </p:nvSpPr>
        <p:spPr>
          <a:xfrm>
            <a:off x="10260558" y="1044005"/>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237925"/>
        </p:xfrm>
        <a:graphic>
          <a:graphicData uri="http://schemas.openxmlformats.org/drawingml/2006/table">
            <a:tbl>
              <a:tblPr/>
              <a:tblGrid>
                <a:gridCol w="2817000"/>
                <a:gridCol w="2817000"/>
                <a:gridCol w="2817000"/>
                <a:gridCol w="2817000"/>
              </a:tblGrid>
              <a:tr h="1945160">
                <a:tc rowSpan="4">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随分子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间距离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的变化</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情况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r&lt;r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F随r增大而减小,表现为</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斥力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r增大,F做正功,E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010" kern="0" dirty="0" smtClean="0">
                          <a:solidFill>
                            <a:srgbClr val="000000"/>
                          </a:solidFill>
                          <a:latin typeface="Times New Roman" panose="02020603050405020304" pitchFamily="65" charset="-122"/>
                          <a:ea typeface="华文细黑" panose="02010600040101010101" pitchFamily="65" charset="-122"/>
                        </a:rPr>
                        <a:t>减小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010" kern="0" dirty="0" smtClean="0">
                          <a:solidFill>
                            <a:srgbClr val="000000"/>
                          </a:solidFill>
                          <a:latin typeface="Times New Roman" panose="02020603050405020304" pitchFamily="65" charset="-122"/>
                          <a:ea typeface="华文细黑" panose="02010600040101010101" pitchFamily="65" charset="-122"/>
                        </a:rPr>
                        <a:t>最小且小于0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3">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r&gt;r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r增大,F先增大后减小,表</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现为引力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r增大,F做负功,E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010" kern="0" dirty="0" smtClean="0">
                          <a:solidFill>
                            <a:srgbClr val="000000"/>
                          </a:solidFill>
                          <a:latin typeface="Times New Roman" panose="02020603050405020304" pitchFamily="65" charset="-122"/>
                          <a:ea typeface="华文细黑" panose="02010600040101010101" pitchFamily="65" charset="-122"/>
                        </a:rPr>
                        <a:t>增大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1">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r&gt;10r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可近似看作F=0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010" kern="0" dirty="0" smtClean="0">
                          <a:solidFill>
                            <a:srgbClr val="000000"/>
                          </a:solidFill>
                          <a:latin typeface="Times New Roman" panose="02020603050405020304" pitchFamily="65" charset="-122"/>
                          <a:ea typeface="华文细黑" panose="02010600040101010101" pitchFamily="65" charset="-122"/>
                        </a:rPr>
                        <a:t>=0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5143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过程中,理想气体的压强</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和体积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都增大,气体对外界做正功,即外界对</a:t>
            </a:r>
            <a:br>
              <a:rPr dirty="0"/>
            </a:br>
            <a:r>
              <a:rPr lang="zh-CN" altLang="en-US" sz="2410" kern="0" dirty="0" smtClean="0">
                <a:solidFill>
                  <a:srgbClr val="000000"/>
                </a:solidFill>
                <a:latin typeface="Times New Roman" panose="02020603050405020304" pitchFamily="65" charset="-122"/>
                <a:ea typeface="楷体_GB2312" pitchFamily="65" charset="-122"/>
              </a:rPr>
              <a:t>气体做负功,</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&lt;0。根据理想气体状态方程</a:t>
            </a:r>
            <a:r>
              <a:rPr lang="zh-CN" altLang="en-US" sz="3090" kern="0" spc="5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可知,气体的温度</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升高,故气体的内</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能</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增加,即Δ</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&gt;0,由Δ</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175" kern="0" spc="75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,即气体吸收的热量大于对外界做的功,</a:t>
            </a:r>
            <a:r>
              <a:rPr lang="zh-CN" altLang="en-US" sz="2410" kern="0" dirty="0" smtClean="0">
                <a:solidFill>
                  <a:srgbClr val="C00000"/>
                </a:solidFill>
                <a:latin typeface="Times New Roman" panose="02020603050405020304" pitchFamily="65" charset="-122"/>
                <a:ea typeface="楷体_GB2312" pitchFamily="65" charset="-122"/>
              </a:rPr>
              <a:t>A错误,</a:t>
            </a:r>
            <a:endParaRPr lang="zh-CN" altLang="en-US" dirty="0">
              <a:solidFill>
                <a:srgbClr val="C00000"/>
              </a:solidFill>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过程中,由</a:t>
            </a:r>
            <a:r>
              <a:rPr lang="zh-CN" altLang="en-US" sz="2410" i="1" kern="0" dirty="0" smtClean="0">
                <a:solidFill>
                  <a:srgbClr val="000000"/>
                </a:solidFill>
                <a:latin typeface="Times New Roman" panose="02020603050405020304" pitchFamily="65" charset="-122"/>
                <a:ea typeface="楷体_GB2312" pitchFamily="65" charset="-122"/>
              </a:rPr>
              <a:t>pV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CT</a:t>
            </a:r>
            <a:r>
              <a:rPr lang="zh-CN" altLang="en-US" sz="2410" kern="0" dirty="0" smtClean="0">
                <a:solidFill>
                  <a:srgbClr val="000000"/>
                </a:solidFill>
                <a:latin typeface="Times New Roman" panose="02020603050405020304" pitchFamily="65" charset="-122"/>
                <a:ea typeface="楷体_GB2312" pitchFamily="65" charset="-122"/>
              </a:rPr>
              <a:t>可知,气体的体积增大,温度升高,气体分子的平均动能</a:t>
            </a:r>
            <a:br>
              <a:rPr dirty="0"/>
            </a:br>
            <a:r>
              <a:rPr lang="zh-CN" altLang="en-US" sz="2410" kern="0" dirty="0" smtClean="0">
                <a:solidFill>
                  <a:srgbClr val="000000"/>
                </a:solidFill>
                <a:latin typeface="Times New Roman" panose="02020603050405020304" pitchFamily="65" charset="-122"/>
                <a:ea typeface="楷体_GB2312" pitchFamily="65" charset="-122"/>
              </a:rPr>
              <a:t>增加,分子撞击器壁的平均作用力增大,但气体的压强不变,故气体分子数密度</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减小,即</a:t>
            </a:r>
            <a:br>
              <a:rPr dirty="0"/>
            </a:br>
            <a:r>
              <a:rPr lang="zh-CN" altLang="en-US" sz="2410" kern="0" dirty="0" smtClean="0">
                <a:solidFill>
                  <a:srgbClr val="000000"/>
                </a:solidFill>
                <a:latin typeface="Times New Roman" panose="02020603050405020304" pitchFamily="65" charset="-122"/>
                <a:ea typeface="楷体_GB2312" pitchFamily="65" charset="-122"/>
              </a:rPr>
              <a:t>气体分子在单位时间内对单位面积容器壁的平均碰撞次数减小,</a:t>
            </a:r>
            <a:r>
              <a:rPr lang="zh-CN" altLang="en-US" sz="2410" kern="0" dirty="0" smtClean="0">
                <a:solidFill>
                  <a:srgbClr val="C00000"/>
                </a:solidFill>
                <a:latin typeface="Times New Roman" panose="02020603050405020304" pitchFamily="65" charset="-122"/>
                <a:ea typeface="楷体_GB2312" pitchFamily="65" charset="-122"/>
              </a:rPr>
              <a:t>C、D错误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6020232" y="1310793"/>
          <a:ext cx="457199" cy="657224"/>
        </p:xfrm>
        <a:graphic>
          <a:graphicData uri="http://schemas.openxmlformats.org/presentationml/2006/ole">
            <mc:AlternateContent xmlns:mc="http://schemas.openxmlformats.org/markup-compatibility/2006">
              <mc:Choice xmlns:v="urn:schemas-microsoft-com:vml" Requires="v">
                <p:oleObj spid="_x0000_s24577" name="Equation" r:id="rId1" imgW="12192000" imgH="17373600" progId="Equation.DSMT4">
                  <p:embed/>
                </p:oleObj>
              </mc:Choice>
              <mc:Fallback>
                <p:oleObj name="Equation" r:id="rId1" imgW="12192000" imgH="17373600" progId="Equation.DSMT4">
                  <p:embed/>
                  <p:pic>
                    <p:nvPicPr>
                      <p:cNvPr id="0" name="图片 24576"/>
                      <p:cNvPicPr>
                        <a:picLocks noChangeAspect="1"/>
                      </p:cNvPicPr>
                      <p:nvPr/>
                    </p:nvPicPr>
                    <p:blipFill>
                      <a:blip r:embed="rId2"/>
                      <a:stretch>
                        <a:fillRect/>
                      </a:stretch>
                    </p:blipFill>
                    <p:spPr>
                      <a:xfrm>
                        <a:off x="6020232" y="1310793"/>
                        <a:ext cx="45719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358925" y="2052117"/>
          <a:ext cx="371474" cy="390524"/>
        </p:xfrm>
        <a:graphic>
          <a:graphicData uri="http://schemas.openxmlformats.org/presentationml/2006/ole">
            <mc:AlternateContent xmlns:mc="http://schemas.openxmlformats.org/markup-compatibility/2006">
              <mc:Choice xmlns:v="urn:schemas-microsoft-com:vml" Requires="v">
                <p:oleObj spid="_x0000_s24578" name="Equation" r:id="rId3" imgW="9753600" imgH="10363200" progId="Equation.DSMT4">
                  <p:embed/>
                </p:oleObj>
              </mc:Choice>
              <mc:Fallback>
                <p:oleObj name="Equation" r:id="rId3" imgW="9753600" imgH="10363200" progId="Equation.DSMT4">
                  <p:embed/>
                  <p:pic>
                    <p:nvPicPr>
                      <p:cNvPr id="0" name="图片 24577"/>
                      <p:cNvPicPr>
                        <a:picLocks noChangeAspect="1"/>
                      </p:cNvPicPr>
                      <p:nvPr/>
                    </p:nvPicPr>
                    <p:blipFill>
                      <a:blip r:embed="rId4"/>
                      <a:stretch>
                        <a:fillRect/>
                      </a:stretch>
                    </p:blipFill>
                    <p:spPr>
                      <a:xfrm>
                        <a:off x="5358925" y="2052117"/>
                        <a:ext cx="371474" cy="3905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热力学第一定律与气体实验定律的综合应用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1.一个思维流程</a:t>
            </a:r>
            <a:endParaRPr lang="zh-CN" altLang="en-US" b="1" dirty="0"/>
          </a:p>
        </p:txBody>
      </p:sp>
      <p:pic>
        <p:nvPicPr>
          <p:cNvPr id="6" name="图片 3" descr="textimage61.jpeg"/>
          <p:cNvPicPr>
            <a:picLocks noChangeAspect="1"/>
          </p:cNvPicPr>
          <p:nvPr/>
        </p:nvPicPr>
        <p:blipFill>
          <a:blip r:embed="rId1" cstate="print"/>
          <a:stretch>
            <a:fillRect/>
          </a:stretch>
        </p:blipFill>
        <p:spPr>
          <a:xfrm>
            <a:off x="3779838" y="1836093"/>
            <a:ext cx="4900190" cy="432048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087979"/>
          </a:xfrm>
          <a:prstGeom prst="rect">
            <a:avLst/>
          </a:prstGeom>
          <a:noFill/>
        </p:spPr>
        <p:txBody>
          <a:bodyPr wrap="square" lIns="0" tIns="0" rIns="0" bIns="0" rtlCol="0">
            <a:spAutoFit/>
          </a:bodyPr>
          <a:lstStyle/>
          <a:p>
            <a:pPr eaLnBrk="0" latinLnBrk="1" hangingPunct="0">
              <a:lnSpc>
                <a:spcPct val="150000"/>
              </a:lnSpc>
              <a:spcBef>
                <a:spcPts val="4225"/>
              </a:spcBef>
            </a:pPr>
            <a:r>
              <a:rPr lang="zh-CN" altLang="en-US" sz="2410" b="1" kern="0" dirty="0" smtClean="0">
                <a:solidFill>
                  <a:srgbClr val="000000"/>
                </a:solidFill>
                <a:latin typeface="Times New Roman" panose="02020603050405020304" pitchFamily="65" charset="-122"/>
                <a:ea typeface="华文细黑" panose="02010600040101010101" pitchFamily="65" charset="-122"/>
              </a:rPr>
              <a:t>2.四点注意</a:t>
            </a:r>
            <a:endParaRPr lang="zh-CN" altLang="en-US" sz="2800" b="1"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(1)气体的状态变化可由图像直接判断或结合理想气体状态方程</a:t>
            </a:r>
            <a:r>
              <a:rPr lang="zh-CN" altLang="en-US" sz="3090" kern="0" spc="51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分析。</a:t>
            </a:r>
            <a:endParaRPr lang="zh-CN" altLang="en-US" sz="2800" dirty="0" smtClean="0"/>
          </a:p>
          <a:p>
            <a:pPr eaLnBrk="0" latinLnBrk="1" hangingPunct="0">
              <a:lnSpc>
                <a:spcPct val="150000"/>
              </a:lnSpc>
              <a:spcBef>
                <a:spcPts val="40"/>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(2)气体做功的情况由体积的变化情况分析。体积膨胀,气体对外做功,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&lt;0;气体被压</a:t>
            </a:r>
            <a:endParaRPr lang="zh-CN" altLang="en-US" sz="2800" dirty="0" smtClean="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缩</a:t>
            </a:r>
            <a:r>
              <a:rPr lang="zh-CN" altLang="en-US" sz="2410" kern="0" dirty="0" smtClean="0">
                <a:solidFill>
                  <a:srgbClr val="000000"/>
                </a:solidFill>
                <a:latin typeface="Times New Roman" panose="02020603050405020304" pitchFamily="65" charset="-122"/>
                <a:ea typeface="华文细黑" panose="02010600040101010101" pitchFamily="65" charset="-122"/>
              </a:rPr>
              <a:t>,外界对气体做功,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&gt;0。</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(3)气体内能的变化由温度的变化判断。</a:t>
            </a:r>
            <a:r>
              <a:rPr lang="zh-CN" altLang="en-US" sz="2410" u="sng" kern="0" dirty="0" smtClean="0">
                <a:solidFill>
                  <a:srgbClr val="000000"/>
                </a:solidFill>
                <a:latin typeface="Times New Roman" panose="02020603050405020304" pitchFamily="65" charset="-122"/>
                <a:ea typeface="华文细黑" panose="02010600040101010101" pitchFamily="65" charset="-122"/>
              </a:rPr>
              <a:t>温度升高,气体内能增大;温度降低,气体内能</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减小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(4)气体的做功情况、吸放热及内能变化也可由热力学第一定律Δ</a:t>
            </a:r>
            <a:r>
              <a:rPr lang="zh-CN" altLang="en-US" sz="2410" i="1" kern="0" dirty="0" smtClean="0">
                <a:solidFill>
                  <a:srgbClr val="000000"/>
                </a:solidFill>
                <a:latin typeface="Times New Roman" panose="02020603050405020304" pitchFamily="65" charset="-122"/>
                <a:ea typeface="华文细黑" panose="02010600040101010101" pitchFamily="65" charset="-122"/>
              </a:rPr>
              <a:t>U</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分析。</a:t>
            </a:r>
            <a:endParaRPr lang="zh-CN" altLang="en-US" dirty="0"/>
          </a:p>
        </p:txBody>
      </p:sp>
      <p:graphicFrame>
        <p:nvGraphicFramePr>
          <p:cNvPr id="296961" name="Object 1"/>
          <p:cNvGraphicFramePr>
            <a:graphicFrameLocks noChangeAspect="1"/>
          </p:cNvGraphicFramePr>
          <p:nvPr/>
        </p:nvGraphicFramePr>
        <p:xfrm>
          <a:off x="8780463" y="1332037"/>
          <a:ext cx="457200" cy="657225"/>
        </p:xfrm>
        <a:graphic>
          <a:graphicData uri="http://schemas.openxmlformats.org/presentationml/2006/ole">
            <mc:AlternateContent xmlns:mc="http://schemas.openxmlformats.org/markup-compatibility/2006">
              <mc:Choice xmlns:v="urn:schemas-microsoft-com:vml" Requires="v">
                <p:oleObj spid="_x0000_s25601" name="Equation" r:id="rId1" imgW="12192000" imgH="17373600" progId="Equation.DSMT4">
                  <p:embed/>
                </p:oleObj>
              </mc:Choice>
              <mc:Fallback>
                <p:oleObj name="Equation" r:id="rId1" imgW="12192000" imgH="17373600" progId="Equation.DSMT4">
                  <p:embed/>
                  <p:pic>
                    <p:nvPicPr>
                      <p:cNvPr id="0" name="图片 25600"/>
                      <p:cNvPicPr>
                        <a:picLocks noChangeAspect="1"/>
                      </p:cNvPicPr>
                      <p:nvPr/>
                    </p:nvPicPr>
                    <p:blipFill>
                      <a:blip r:embed="rId2"/>
                      <a:stretch>
                        <a:fillRect/>
                      </a:stretch>
                    </p:blipFill>
                    <p:spPr>
                      <a:xfrm>
                        <a:off x="8780463" y="1332037"/>
                        <a:ext cx="45720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5163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[2024全国甲,33(2),10分]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如图,一竖直放置的汽缸内密封有一定量的气体,一不</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计厚度的轻质活塞可在汽缸内无摩擦滑动,移动范围被限制在卡销</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之间,</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与汽缸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底部的距离</a:t>
            </a:r>
            <a:r>
              <a:rPr lang="zh-CN" altLang="en-US" sz="1945" kern="0" spc="30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945" kern="0" spc="52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,活塞的面积为1.0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。初始时,活塞在卡销</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处,汽缸内气体的</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压强、温度与活塞外大气的压强、温度相同,分别为1.0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Pa和300 K。在活塞上施</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加竖直向下的外力,逐渐增大外力使活塞缓慢到达卡销</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处(过程中气体温度视为不变),</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外力增加到200 N并保持不变。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(ⅰ)求外力增加到200 N时,卡销</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对活塞支持力的大小;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(ⅱ)再将汽缸内气体加热使气体温度缓慢升高,求当活塞</a:t>
            </a:r>
            <a:r>
              <a:rPr lang="zh-CN" altLang="en-US" sz="2410" kern="0" dirty="0" smtClean="0">
                <a:solidFill>
                  <a:srgbClr val="000000"/>
                </a:solidFill>
                <a:latin typeface="Times New Roman" panose="02020603050405020304" pitchFamily="65" charset="-122"/>
                <a:ea typeface="华文细黑" panose="02010600040101010101" pitchFamily="65" charset="-122"/>
              </a:rPr>
              <a:t>刚好</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能</a:t>
            </a:r>
            <a:r>
              <a:rPr lang="zh-CN" altLang="en-US" sz="2410" kern="0" dirty="0" smtClean="0">
                <a:solidFill>
                  <a:srgbClr val="000000"/>
                </a:solidFill>
                <a:latin typeface="Times New Roman" panose="02020603050405020304" pitchFamily="65" charset="-122"/>
                <a:ea typeface="华文细黑" panose="02010600040101010101" pitchFamily="65" charset="-122"/>
              </a:rPr>
              <a:t>离开卡销</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时气体的</a:t>
            </a:r>
            <a:r>
              <a:rPr lang="zh-CN" altLang="en-US" sz="2410" kern="0" dirty="0" smtClean="0">
                <a:solidFill>
                  <a:srgbClr val="000000"/>
                </a:solidFill>
                <a:latin typeface="Times New Roman" panose="02020603050405020304" pitchFamily="65" charset="-122"/>
                <a:ea typeface="华文细黑" panose="02010600040101010101" pitchFamily="65" charset="-122"/>
              </a:rPr>
              <a:t>温度</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1998000" y="1940511"/>
          <a:ext cx="285750" cy="323850"/>
        </p:xfrm>
        <a:graphic>
          <a:graphicData uri="http://schemas.openxmlformats.org/presentationml/2006/ole">
            <mc:AlternateContent xmlns:mc="http://schemas.openxmlformats.org/markup-compatibility/2006">
              <mc:Choice xmlns:v="urn:schemas-microsoft-com:vml" Requires="v">
                <p:oleObj spid="_x0000_s26625" name="Equation" r:id="rId1" imgW="7620000" imgH="8534400" progId="Equation.DSMT4">
                  <p:embed/>
                </p:oleObj>
              </mc:Choice>
              <mc:Fallback>
                <p:oleObj name="Equation" r:id="rId1" imgW="7620000" imgH="8534400" progId="Equation.DSMT4">
                  <p:embed/>
                  <p:pic>
                    <p:nvPicPr>
                      <p:cNvPr id="0" name="图片 26624"/>
                      <p:cNvPicPr>
                        <a:picLocks noChangeAspect="1"/>
                      </p:cNvPicPr>
                      <p:nvPr/>
                    </p:nvPicPr>
                    <p:blipFill>
                      <a:blip r:embed="rId2"/>
                      <a:stretch>
                        <a:fillRect/>
                      </a:stretch>
                    </p:blipFill>
                    <p:spPr>
                      <a:xfrm>
                        <a:off x="1998000" y="1940511"/>
                        <a:ext cx="285750" cy="32385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762323" y="1940511"/>
          <a:ext cx="314325" cy="323850"/>
        </p:xfrm>
        <a:graphic>
          <a:graphicData uri="http://schemas.openxmlformats.org/presentationml/2006/ole">
            <mc:AlternateContent xmlns:mc="http://schemas.openxmlformats.org/markup-compatibility/2006">
              <mc:Choice xmlns:v="urn:schemas-microsoft-com:vml" Requires="v">
                <p:oleObj spid="_x0000_s26626" name="Equation" r:id="rId3" imgW="8229600" imgH="8534400" progId="Equation.DSMT4">
                  <p:embed/>
                </p:oleObj>
              </mc:Choice>
              <mc:Fallback>
                <p:oleObj name="Equation" r:id="rId3" imgW="8229600" imgH="8534400" progId="Equation.DSMT4">
                  <p:embed/>
                  <p:pic>
                    <p:nvPicPr>
                      <p:cNvPr id="0" name="图片 26625"/>
                      <p:cNvPicPr>
                        <a:picLocks noChangeAspect="1"/>
                      </p:cNvPicPr>
                      <p:nvPr/>
                    </p:nvPicPr>
                    <p:blipFill>
                      <a:blip r:embed="rId4"/>
                      <a:stretch>
                        <a:fillRect/>
                      </a:stretch>
                    </p:blipFill>
                    <p:spPr>
                      <a:xfrm>
                        <a:off x="2762323" y="1940511"/>
                        <a:ext cx="314325" cy="323850"/>
                      </a:xfrm>
                      <a:prstGeom prst="rect">
                        <a:avLst/>
                      </a:prstGeom>
                      <a:noFill/>
                      <a:ln w="9525">
                        <a:noFill/>
                      </a:ln>
                    </p:spPr>
                  </p:pic>
                </p:oleObj>
              </mc:Fallback>
            </mc:AlternateContent>
          </a:graphicData>
        </a:graphic>
      </p:graphicFrame>
      <p:pic>
        <p:nvPicPr>
          <p:cNvPr id="6" name="图片 3" descr="textimage62.jpeg"/>
          <p:cNvPicPr>
            <a:picLocks noChangeAspect="1"/>
          </p:cNvPicPr>
          <p:nvPr/>
        </p:nvPicPr>
        <p:blipFill>
          <a:blip r:embed="rId5" cstate="print"/>
          <a:stretch>
            <a:fillRect/>
          </a:stretch>
        </p:blipFill>
        <p:spPr>
          <a:xfrm>
            <a:off x="9684494" y="3636292"/>
            <a:ext cx="1440160" cy="2215631"/>
          </a:xfrm>
          <a:prstGeom prst="rect">
            <a:avLst/>
          </a:prstGeom>
        </p:spPr>
      </p:pic>
      <p:sp>
        <p:nvSpPr>
          <p:cNvPr id="3" name="TextBox 2"/>
          <p:cNvSpPr txBox="1"/>
          <p:nvPr/>
        </p:nvSpPr>
        <p:spPr>
          <a:xfrm>
            <a:off x="468000" y="5852364"/>
            <a:ext cx="11831400" cy="497444"/>
          </a:xfrm>
          <a:prstGeom prst="rect">
            <a:avLst/>
          </a:prstGeom>
          <a:noFill/>
        </p:spPr>
        <p:txBody>
          <a:bodyPr wrap="square" lIns="0" tIns="0" rIns="0" bIns="0" rtlCol="0">
            <a:spAutoFit/>
          </a:bodyPr>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(ⅰ)100 N    (ⅱ)327.3 K</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045" y="683260"/>
            <a:ext cx="11520170" cy="43681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(ⅰ)由玻意耳定律有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其中</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Pa,</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=11</a:t>
            </a:r>
            <a:r>
              <a:rPr lang="zh-CN" altLang="en-US" sz="1945" kern="0" spc="52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a:t>
            </a:r>
            <a:r>
              <a:rPr lang="zh-CN" altLang="en-US" sz="1945" kern="0" spc="52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=1.1×10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Pa</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对活塞,由平衡条件有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代入数据解得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=100 N</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(ⅱ)由查理定律有</a:t>
            </a:r>
            <a:r>
              <a:rPr lang="zh-CN" altLang="en-US" sz="3315" kern="0" spc="-54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617"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8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Pa</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3751670" y="1514525"/>
          <a:ext cx="314325" cy="323850"/>
        </p:xfrm>
        <a:graphic>
          <a:graphicData uri="http://schemas.openxmlformats.org/presentationml/2006/ole">
            <mc:AlternateContent xmlns:mc="http://schemas.openxmlformats.org/markup-compatibility/2006">
              <mc:Choice xmlns:v="urn:schemas-microsoft-com:vml" Requires="v">
                <p:oleObj spid="_x0000_s27649" name="Equation" r:id="rId1" imgW="8229600" imgH="8534400" progId="Equation.DSMT4">
                  <p:embed/>
                </p:oleObj>
              </mc:Choice>
              <mc:Fallback>
                <p:oleObj name="Equation" r:id="rId1" imgW="8229600" imgH="8534400" progId="Equation.DSMT4">
                  <p:embed/>
                  <p:pic>
                    <p:nvPicPr>
                      <p:cNvPr id="0" name="图片 27648"/>
                      <p:cNvPicPr>
                        <a:picLocks noChangeAspect="1"/>
                      </p:cNvPicPr>
                      <p:nvPr/>
                    </p:nvPicPr>
                    <p:blipFill>
                      <a:blip r:embed="rId2"/>
                      <a:stretch>
                        <a:fillRect/>
                      </a:stretch>
                    </p:blipFill>
                    <p:spPr>
                      <a:xfrm>
                        <a:off x="3751670" y="1514525"/>
                        <a:ext cx="314325" cy="32385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121698" y="1363395"/>
          <a:ext cx="314324" cy="323849"/>
        </p:xfrm>
        <a:graphic>
          <a:graphicData uri="http://schemas.openxmlformats.org/presentationml/2006/ole">
            <mc:AlternateContent xmlns:mc="http://schemas.openxmlformats.org/markup-compatibility/2006">
              <mc:Choice xmlns:v="urn:schemas-microsoft-com:vml" Requires="v">
                <p:oleObj spid="_x0000_s27650" name="Equation" r:id="rId3" imgW="8229600" imgH="8534400" progId="Equation.DSMT4">
                  <p:embed/>
                </p:oleObj>
              </mc:Choice>
              <mc:Fallback>
                <p:oleObj name="Equation" r:id="rId3" imgW="8229600" imgH="8534400" progId="Equation.DSMT4">
                  <p:embed/>
                  <p:pic>
                    <p:nvPicPr>
                      <p:cNvPr id="0" name="图片 27649"/>
                      <p:cNvPicPr>
                        <a:picLocks noChangeAspect="1"/>
                      </p:cNvPicPr>
                      <p:nvPr/>
                    </p:nvPicPr>
                    <p:blipFill>
                      <a:blip r:embed="rId4"/>
                      <a:stretch>
                        <a:fillRect/>
                      </a:stretch>
                    </p:blipFill>
                    <p:spPr>
                      <a:xfrm>
                        <a:off x="5121698" y="1363395"/>
                        <a:ext cx="314324" cy="3238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813800" y="3615218"/>
          <a:ext cx="352424" cy="723899"/>
        </p:xfrm>
        <a:graphic>
          <a:graphicData uri="http://schemas.openxmlformats.org/presentationml/2006/ole">
            <mc:AlternateContent xmlns:mc="http://schemas.openxmlformats.org/markup-compatibility/2006">
              <mc:Choice xmlns:v="urn:schemas-microsoft-com:vml" Requires="v">
                <p:oleObj spid="_x0000_s27651" name="Equation" r:id="rId5" imgW="9448800" imgH="19202400" progId="Equation.DSMT4">
                  <p:embed/>
                </p:oleObj>
              </mc:Choice>
              <mc:Fallback>
                <p:oleObj name="Equation" r:id="rId5" imgW="9448800" imgH="19202400" progId="Equation.DSMT4">
                  <p:embed/>
                  <p:pic>
                    <p:nvPicPr>
                      <p:cNvPr id="0" name="图片 27650"/>
                      <p:cNvPicPr>
                        <a:picLocks noChangeAspect="1"/>
                      </p:cNvPicPr>
                      <p:nvPr/>
                    </p:nvPicPr>
                    <p:blipFill>
                      <a:blip r:embed="rId6"/>
                      <a:stretch>
                        <a:fillRect/>
                      </a:stretch>
                    </p:blipFill>
                    <p:spPr>
                      <a:xfrm>
                        <a:off x="2813800" y="3615218"/>
                        <a:ext cx="352424" cy="7238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338799" y="3615218"/>
          <a:ext cx="342900" cy="723900"/>
        </p:xfrm>
        <a:graphic>
          <a:graphicData uri="http://schemas.openxmlformats.org/presentationml/2006/ole">
            <mc:AlternateContent xmlns:mc="http://schemas.openxmlformats.org/markup-compatibility/2006">
              <mc:Choice xmlns:v="urn:schemas-microsoft-com:vml" Requires="v">
                <p:oleObj spid="_x0000_s27652" name="Equation" r:id="rId7" imgW="9144000" imgH="19202400" progId="Equation.DSMT4">
                  <p:embed/>
                </p:oleObj>
              </mc:Choice>
              <mc:Fallback>
                <p:oleObj name="Equation" r:id="rId7" imgW="9144000" imgH="19202400" progId="Equation.DSMT4">
                  <p:embed/>
                  <p:pic>
                    <p:nvPicPr>
                      <p:cNvPr id="0" name="图片 27651"/>
                      <p:cNvPicPr>
                        <a:picLocks noChangeAspect="1"/>
                      </p:cNvPicPr>
                      <p:nvPr/>
                    </p:nvPicPr>
                    <p:blipFill>
                      <a:blip r:embed="rId8"/>
                      <a:stretch>
                        <a:fillRect/>
                      </a:stretch>
                    </p:blipFill>
                    <p:spPr>
                      <a:xfrm>
                        <a:off x="3338799" y="3615218"/>
                        <a:ext cx="342900"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272146" y="4348976"/>
          <a:ext cx="285750" cy="657224"/>
        </p:xfrm>
        <a:graphic>
          <a:graphicData uri="http://schemas.openxmlformats.org/presentationml/2006/ole">
            <mc:AlternateContent xmlns:mc="http://schemas.openxmlformats.org/markup-compatibility/2006">
              <mc:Choice xmlns:v="urn:schemas-microsoft-com:vml" Requires="v">
                <p:oleObj spid="_x0000_s27653" name="Equation" r:id="rId9" imgW="7620000" imgH="17373600" progId="Equation.DSMT4">
                  <p:embed/>
                </p:oleObj>
              </mc:Choice>
              <mc:Fallback>
                <p:oleObj name="Equation" r:id="rId9" imgW="7620000" imgH="17373600" progId="Equation.DSMT4">
                  <p:embed/>
                  <p:pic>
                    <p:nvPicPr>
                      <p:cNvPr id="0" name="图片 27652"/>
                      <p:cNvPicPr>
                        <a:picLocks noChangeAspect="1"/>
                      </p:cNvPicPr>
                      <p:nvPr/>
                    </p:nvPicPr>
                    <p:blipFill>
                      <a:blip r:embed="rId10"/>
                      <a:stretch>
                        <a:fillRect/>
                      </a:stretch>
                    </p:blipFill>
                    <p:spPr>
                      <a:xfrm>
                        <a:off x="1272146" y="4348976"/>
                        <a:ext cx="285750" cy="657224"/>
                      </a:xfrm>
                      <a:prstGeom prst="rect">
                        <a:avLst/>
                      </a:prstGeom>
                      <a:noFill/>
                      <a:ln w="9525">
                        <a:noFill/>
                      </a:ln>
                    </p:spPr>
                  </p:pic>
                </p:oleObj>
              </mc:Fallback>
            </mc:AlternateContent>
          </a:graphicData>
        </a:graphic>
      </p:graphicFrame>
      <p:sp>
        <p:nvSpPr>
          <p:cNvPr id="9" name="TextBox 2"/>
          <p:cNvSpPr txBox="1"/>
          <p:nvPr/>
        </p:nvSpPr>
        <p:spPr>
          <a:xfrm>
            <a:off x="467995" y="5019675"/>
            <a:ext cx="10501630" cy="13760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3145" kern="0" spc="652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6376"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327.3 </a:t>
            </a:r>
            <a:r>
              <a:rPr lang="zh-CN" altLang="en-US" sz="2410" kern="0" dirty="0" smtClean="0">
                <a:solidFill>
                  <a:srgbClr val="000000"/>
                </a:solidFill>
                <a:latin typeface="Times New Roman" panose="02020603050405020304" pitchFamily="65" charset="-122"/>
                <a:ea typeface="楷体_GB2312" pitchFamily="65" charset="-122"/>
              </a:rPr>
              <a:t>K</a:t>
            </a:r>
            <a:endParaRPr lang="zh-CN" altLang="en-US" dirty="0"/>
          </a:p>
        </p:txBody>
      </p:sp>
      <p:graphicFrame>
        <p:nvGraphicFramePr>
          <p:cNvPr id="10" name="对象 9"/>
          <p:cNvGraphicFramePr>
            <a:graphicFrameLocks noChangeAspect="1"/>
          </p:cNvGraphicFramePr>
          <p:nvPr/>
        </p:nvGraphicFramePr>
        <p:xfrm>
          <a:off x="774000" y="5131524"/>
          <a:ext cx="1228725" cy="695325"/>
        </p:xfrm>
        <a:graphic>
          <a:graphicData uri="http://schemas.openxmlformats.org/presentationml/2006/ole">
            <mc:AlternateContent xmlns:mc="http://schemas.openxmlformats.org/markup-compatibility/2006">
              <mc:Choice xmlns:v="urn:schemas-microsoft-com:vml" Requires="v">
                <p:oleObj spid="_x0000_s27654" name="Equation" r:id="rId11" imgW="32613600" imgH="18288000" progId="Equation.DSMT4">
                  <p:embed/>
                </p:oleObj>
              </mc:Choice>
              <mc:Fallback>
                <p:oleObj name="Equation" r:id="rId11" imgW="32613600" imgH="18288000" progId="Equation.DSMT4">
                  <p:embed/>
                  <p:pic>
                    <p:nvPicPr>
                      <p:cNvPr id="0" name="图片 27653"/>
                      <p:cNvPicPr>
                        <a:picLocks noChangeAspect="1"/>
                      </p:cNvPicPr>
                      <p:nvPr/>
                    </p:nvPicPr>
                    <p:blipFill>
                      <a:blip r:embed="rId12"/>
                      <a:stretch>
                        <a:fillRect/>
                      </a:stretch>
                    </p:blipFill>
                    <p:spPr>
                      <a:xfrm>
                        <a:off x="774000" y="5131524"/>
                        <a:ext cx="1228725" cy="6953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175298" y="5141347"/>
          <a:ext cx="1247775" cy="762000"/>
        </p:xfrm>
        <a:graphic>
          <a:graphicData uri="http://schemas.openxmlformats.org/presentationml/2006/ole">
            <mc:AlternateContent xmlns:mc="http://schemas.openxmlformats.org/markup-compatibility/2006">
              <mc:Choice xmlns:v="urn:schemas-microsoft-com:vml" Requires="v">
                <p:oleObj spid="_x0000_s27655" name="Equation" r:id="rId13" imgW="32918400" imgH="20116800" progId="Equation.DSMT4">
                  <p:embed/>
                </p:oleObj>
              </mc:Choice>
              <mc:Fallback>
                <p:oleObj name="Equation" r:id="rId13" imgW="32918400" imgH="20116800" progId="Equation.DSMT4">
                  <p:embed/>
                  <p:pic>
                    <p:nvPicPr>
                      <p:cNvPr id="0" name="图片 27654"/>
                      <p:cNvPicPr>
                        <a:picLocks noChangeAspect="1"/>
                      </p:cNvPicPr>
                      <p:nvPr/>
                    </p:nvPicPr>
                    <p:blipFill>
                      <a:blip r:embed="rId14"/>
                      <a:stretch>
                        <a:fillRect/>
                      </a:stretch>
                    </p:blipFill>
                    <p:spPr>
                      <a:xfrm>
                        <a:off x="2175298" y="5141347"/>
                        <a:ext cx="1247775" cy="762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4951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拓展变式)若</a:t>
            </a:r>
            <a:r>
              <a:rPr lang="zh-CN" altLang="en-US" sz="1945" kern="0" spc="303"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=30 cm,对汽缸内气体加热,从活塞刚好能离开卡销</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至活塞刚好缓慢运</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动到</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处的过程中,气体对外界做功的大小为多少?</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2201800" y="780356"/>
          <a:ext cx="285750" cy="323850"/>
        </p:xfrm>
        <a:graphic>
          <a:graphicData uri="http://schemas.openxmlformats.org/presentationml/2006/ole">
            <mc:AlternateContent xmlns:mc="http://schemas.openxmlformats.org/markup-compatibility/2006">
              <mc:Choice xmlns:v="urn:schemas-microsoft-com:vml" Requires="v">
                <p:oleObj spid="_x0000_s28673" name="Equation" r:id="rId1" imgW="7620000" imgH="8534400" progId="Equation.DSMT4">
                  <p:embed/>
                </p:oleObj>
              </mc:Choice>
              <mc:Fallback>
                <p:oleObj name="Equation" r:id="rId1" imgW="7620000" imgH="8534400" progId="Equation.DSMT4">
                  <p:embed/>
                  <p:pic>
                    <p:nvPicPr>
                      <p:cNvPr id="0" name="图片 28672"/>
                      <p:cNvPicPr>
                        <a:picLocks noChangeAspect="1"/>
                      </p:cNvPicPr>
                      <p:nvPr/>
                    </p:nvPicPr>
                    <p:blipFill>
                      <a:blip r:embed="rId2"/>
                      <a:stretch>
                        <a:fillRect/>
                      </a:stretch>
                    </p:blipFill>
                    <p:spPr>
                      <a:xfrm>
                        <a:off x="2201800" y="780356"/>
                        <a:ext cx="285750" cy="323850"/>
                      </a:xfrm>
                      <a:prstGeom prst="rect">
                        <a:avLst/>
                      </a:prstGeom>
                      <a:noFill/>
                      <a:ln w="9525">
                        <a:noFill/>
                      </a:ln>
                    </p:spPr>
                  </p:pic>
                </p:oleObj>
              </mc:Fallback>
            </mc:AlternateContent>
          </a:graphicData>
        </a:graphic>
      </p:graphicFrame>
      <p:sp>
        <p:nvSpPr>
          <p:cNvPr id="7" name="TextBox 2"/>
          <p:cNvSpPr txBox="1"/>
          <p:nvPr/>
        </p:nvSpPr>
        <p:spPr>
          <a:xfrm>
            <a:off x="468000" y="1908101"/>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36 J</a:t>
            </a:r>
            <a:endParaRPr lang="zh-CN" altLang="en-US" dirty="0"/>
          </a:p>
        </p:txBody>
      </p:sp>
      <p:grpSp>
        <p:nvGrpSpPr>
          <p:cNvPr id="10" name="组合 9"/>
          <p:cNvGrpSpPr/>
          <p:nvPr/>
        </p:nvGrpSpPr>
        <p:grpSpPr>
          <a:xfrm>
            <a:off x="468000" y="2757061"/>
            <a:ext cx="11831400" cy="1681166"/>
            <a:chOff x="468000" y="2757061"/>
            <a:chExt cx="11831400" cy="1681166"/>
          </a:xfrm>
        </p:grpSpPr>
        <p:sp>
          <p:nvSpPr>
            <p:cNvPr id="8" name="TextBox 2"/>
            <p:cNvSpPr txBox="1"/>
            <p:nvPr/>
          </p:nvSpPr>
          <p:spPr>
            <a:xfrm>
              <a:off x="468000" y="2757061"/>
              <a:ext cx="11831400" cy="16811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从活塞刚好能离开卡销</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至活塞刚好到达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处的过程中,压强保持</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不变,气体对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外界做功大小为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945" kern="0" spc="52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5</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J=36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J</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9" name="对象 8"/>
            <p:cNvGraphicFramePr>
              <a:graphicFrameLocks noChangeAspect="1"/>
            </p:cNvGraphicFramePr>
            <p:nvPr/>
          </p:nvGraphicFramePr>
          <p:xfrm>
            <a:off x="1200732" y="3996333"/>
            <a:ext cx="314325" cy="323850"/>
          </p:xfrm>
          <a:graphic>
            <a:graphicData uri="http://schemas.openxmlformats.org/presentationml/2006/ole">
              <mc:AlternateContent xmlns:mc="http://schemas.openxmlformats.org/markup-compatibility/2006">
                <mc:Choice xmlns:v="urn:schemas-microsoft-com:vml" Requires="v">
                  <p:oleObj spid="_x0000_s28674" name="Equation" r:id="rId3" imgW="8229600" imgH="8534400" progId="Equation.DSMT4">
                    <p:embed/>
                  </p:oleObj>
                </mc:Choice>
                <mc:Fallback>
                  <p:oleObj name="Equation" r:id="rId3" imgW="8229600" imgH="8534400" progId="Equation.DSMT4">
                    <p:embed/>
                    <p:pic>
                      <p:nvPicPr>
                        <p:cNvPr id="0" name="图片 28673"/>
                        <p:cNvPicPr>
                          <a:picLocks noChangeAspect="1"/>
                        </p:cNvPicPr>
                        <p:nvPr/>
                      </p:nvPicPr>
                      <p:blipFill>
                        <a:blip r:embed="rId4"/>
                        <a:stretch>
                          <a:fillRect/>
                        </a:stretch>
                      </p:blipFill>
                      <p:spPr>
                        <a:xfrm>
                          <a:off x="1200732" y="3996333"/>
                          <a:ext cx="314325" cy="323850"/>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102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综合变式)如图甲所示,不计厚度的绝热汽缸高为</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H</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,卡销</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b</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在汽缸的正中间,不计厚度的</a:t>
            </a:r>
            <a:br>
              <a:rPr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绝热活塞在</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b</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处时,撤去外力,将活塞面积记为</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S</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,此时封闭气体温度为</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T</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0</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,压强等于外界大</a:t>
            </a:r>
            <a:br>
              <a:rPr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气压强</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p</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0</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,现通过电热丝缓慢加热,封闭气体先后经历了如图乙所示的三个状态变化过</a:t>
            </a:r>
            <a:br>
              <a:rPr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程,其中从</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N</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E</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过程,电热丝产生的热量为</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p</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0</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SH</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,活塞可在汽缸内无摩擦滑动,重力加速</a:t>
            </a:r>
            <a:br>
              <a:rPr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度为</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g</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,则</a:t>
            </a:r>
            <a:r>
              <a:rPr lang="zh-CN" altLang="en-US" sz="1885" kern="0" spc="524"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 </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　    )</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p:txBody>
      </p:sp>
      <p:sp>
        <p:nvSpPr>
          <p:cNvPr id="5" name="TextBox 2"/>
          <p:cNvSpPr txBox="1"/>
          <p:nvPr/>
        </p:nvSpPr>
        <p:spPr>
          <a:xfrm>
            <a:off x="468000" y="3420269"/>
            <a:ext cx="11831400" cy="2538452"/>
          </a:xfrm>
          <a:prstGeom prst="rect">
            <a:avLst/>
          </a:prstGeom>
          <a:noFill/>
        </p:spPr>
        <p:txBody>
          <a:bodyPr wrap="square" lIns="0" tIns="0" rIns="0" bIns="0" rtlCol="0">
            <a:spAutoFit/>
          </a:bodyPr>
          <a:lstStyle/>
          <a:p>
            <a:pPr marL="0" indent="0" eaLnBrk="0" latinLnBrk="1" hangingPunct="0">
              <a:lnSpc>
                <a:spcPct val="150000"/>
              </a:lnSpc>
              <a:spcBef>
                <a:spcPts val="2380"/>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点时活塞已经离开了卡销</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B.活塞质量为</a:t>
            </a:r>
            <a:r>
              <a:rPr lang="zh-CN" altLang="en-US" sz="3285" kern="0" spc="69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C.从</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E</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过程,气体内能增加了</a:t>
            </a:r>
            <a:r>
              <a:rPr lang="zh-CN" altLang="en-US" sz="3090" kern="0" spc="3511"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D.封闭气体在状态</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F</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时的温度为4</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0</a:t>
            </a:r>
            <a:r>
              <a:rPr lang="zh-CN" altLang="en-US" sz="150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grpSp>
        <p:nvGrpSpPr>
          <p:cNvPr id="6" name="组合 5"/>
          <p:cNvGrpSpPr/>
          <p:nvPr/>
        </p:nvGrpSpPr>
        <p:grpSpPr>
          <a:xfrm>
            <a:off x="6732166" y="3132237"/>
            <a:ext cx="4673711" cy="2249164"/>
            <a:chOff x="468000" y="902332"/>
            <a:chExt cx="4673711" cy="2249164"/>
          </a:xfrm>
        </p:grpSpPr>
        <p:pic>
          <p:nvPicPr>
            <p:cNvPr id="7" name="图片 3" descr="textimage63.jpeg"/>
            <p:cNvPicPr>
              <a:picLocks noChangeAspect="1"/>
            </p:cNvPicPr>
            <p:nvPr/>
          </p:nvPicPr>
          <p:blipFill>
            <a:blip r:embed="rId1" cstate="print"/>
            <a:stretch>
              <a:fillRect/>
            </a:stretch>
          </p:blipFill>
          <p:spPr>
            <a:xfrm>
              <a:off x="468000" y="1160139"/>
              <a:ext cx="1419225" cy="1733550"/>
            </a:xfrm>
            <a:prstGeom prst="rect">
              <a:avLst/>
            </a:prstGeom>
          </p:spPr>
        </p:pic>
        <p:pic>
          <p:nvPicPr>
            <p:cNvPr id="8" name="图片 4" descr="textimage64.jpeg"/>
            <p:cNvPicPr>
              <a:picLocks noChangeAspect="1"/>
            </p:cNvPicPr>
            <p:nvPr/>
          </p:nvPicPr>
          <p:blipFill>
            <a:blip r:embed="rId2" cstate="print"/>
            <a:stretch>
              <a:fillRect/>
            </a:stretch>
          </p:blipFill>
          <p:spPr>
            <a:xfrm>
              <a:off x="2283212" y="902332"/>
              <a:ext cx="2858499" cy="2249164"/>
            </a:xfrm>
            <a:prstGeom prst="rect">
              <a:avLst/>
            </a:prstGeom>
          </p:spPr>
        </p:pic>
      </p:grpSp>
      <p:graphicFrame>
        <p:nvGraphicFramePr>
          <p:cNvPr id="9" name="对象 8"/>
          <p:cNvGraphicFramePr>
            <a:graphicFrameLocks noChangeAspect="1"/>
          </p:cNvGraphicFramePr>
          <p:nvPr/>
        </p:nvGraphicFramePr>
        <p:xfrm>
          <a:off x="2278599" y="4140349"/>
          <a:ext cx="504825" cy="714375"/>
        </p:xfrm>
        <a:graphic>
          <a:graphicData uri="http://schemas.openxmlformats.org/presentationml/2006/ole">
            <mc:AlternateContent xmlns:mc="http://schemas.openxmlformats.org/markup-compatibility/2006">
              <mc:Choice xmlns:v="urn:schemas-microsoft-com:vml" Requires="v">
                <p:oleObj spid="_x0000_s29697" name="Equation" r:id="rId3" imgW="13411200" imgH="18897600" progId="Equation.DSMT4">
                  <p:embed/>
                </p:oleObj>
              </mc:Choice>
              <mc:Fallback>
                <p:oleObj name="Equation" r:id="rId3" imgW="13411200" imgH="18897600" progId="Equation.DSMT4">
                  <p:embed/>
                  <p:pic>
                    <p:nvPicPr>
                      <p:cNvPr id="0" name="图片 29696"/>
                      <p:cNvPicPr>
                        <a:picLocks noChangeAspect="1"/>
                      </p:cNvPicPr>
                      <p:nvPr/>
                    </p:nvPicPr>
                    <p:blipFill>
                      <a:blip r:embed="rId4"/>
                      <a:stretch>
                        <a:fillRect/>
                      </a:stretch>
                    </p:blipFill>
                    <p:spPr>
                      <a:xfrm>
                        <a:off x="2278599" y="4140349"/>
                        <a:ext cx="504825" cy="7143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576901" y="4788421"/>
          <a:ext cx="838200" cy="657225"/>
        </p:xfrm>
        <a:graphic>
          <a:graphicData uri="http://schemas.openxmlformats.org/presentationml/2006/ole">
            <mc:AlternateContent xmlns:mc="http://schemas.openxmlformats.org/markup-compatibility/2006">
              <mc:Choice xmlns:v="urn:schemas-microsoft-com:vml" Requires="v">
                <p:oleObj spid="_x0000_s29698" name="Equation" r:id="rId5" imgW="22250400" imgH="17373600" progId="Equation.DSMT4">
                  <p:embed/>
                </p:oleObj>
              </mc:Choice>
              <mc:Fallback>
                <p:oleObj name="Equation" r:id="rId5" imgW="22250400" imgH="17373600" progId="Equation.DSMT4">
                  <p:embed/>
                  <p:pic>
                    <p:nvPicPr>
                      <p:cNvPr id="0" name="图片 29697"/>
                      <p:cNvPicPr>
                        <a:picLocks noChangeAspect="1"/>
                      </p:cNvPicPr>
                      <p:nvPr/>
                    </p:nvPicPr>
                    <p:blipFill>
                      <a:blip r:embed="rId6"/>
                      <a:stretch>
                        <a:fillRect/>
                      </a:stretch>
                    </p:blipFill>
                    <p:spPr>
                      <a:xfrm>
                        <a:off x="4576901" y="4788421"/>
                        <a:ext cx="838200" cy="657225"/>
                      </a:xfrm>
                      <a:prstGeom prst="rect">
                        <a:avLst/>
                      </a:prstGeom>
                      <a:noFill/>
                      <a:ln w="9525">
                        <a:noFill/>
                      </a:ln>
                    </p:spPr>
                  </p:pic>
                </p:oleObj>
              </mc:Fallback>
            </mc:AlternateContent>
          </a:graphicData>
        </a:graphic>
      </p:graphicFrame>
      <p:sp>
        <p:nvSpPr>
          <p:cNvPr id="11" name="文本框 8"/>
          <p:cNvSpPr txBox="1"/>
          <p:nvPr/>
        </p:nvSpPr>
        <p:spPr>
          <a:xfrm>
            <a:off x="2123654" y="291621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7525" y="539949"/>
            <a:ext cx="11831400" cy="46178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根据</a:t>
            </a:r>
            <a:r>
              <a:rPr lang="zh-CN" altLang="en-US" sz="2410" i="1" kern="0" dirty="0" smtClean="0">
                <a:solidFill>
                  <a:srgbClr val="000000"/>
                </a:solidFill>
                <a:latin typeface="Times New Roman" panose="02020603050405020304" pitchFamily="65" charset="-122"/>
                <a:ea typeface="楷体_GB2312" pitchFamily="65" charset="-122"/>
              </a:rPr>
              <a:t>pV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CT</a:t>
            </a:r>
            <a:r>
              <a:rPr lang="zh-CN" altLang="en-US" sz="2410" kern="0" dirty="0" smtClean="0">
                <a:solidFill>
                  <a:srgbClr val="000000"/>
                </a:solidFill>
                <a:latin typeface="Times New Roman" panose="02020603050405020304" pitchFamily="65" charset="-122"/>
                <a:ea typeface="楷体_GB2312" pitchFamily="65" charset="-122"/>
              </a:rPr>
              <a:t>有</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988"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,可知</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图线上的点与原点连线的斜率与封闭气体体积</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的倒数有关,</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过程图线上点与原点连线的斜率不变,说明气体体积不变,即</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点时</a:t>
            </a:r>
            <a:br>
              <a:rPr dirty="0"/>
            </a:br>
            <a:r>
              <a:rPr lang="zh-CN" altLang="en-US" sz="2410" kern="0" dirty="0" smtClean="0">
                <a:solidFill>
                  <a:srgbClr val="000000"/>
                </a:solidFill>
                <a:latin typeface="Times New Roman" panose="02020603050405020304" pitchFamily="65" charset="-122"/>
                <a:ea typeface="楷体_GB2312" pitchFamily="65" charset="-122"/>
              </a:rPr>
              <a:t>活塞没有离开卡销</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点时才离开卡销</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。气体在等压膨胀过程中,活塞受力</a:t>
            </a:r>
            <a:br>
              <a:rPr dirty="0"/>
            </a:br>
            <a:r>
              <a:rPr lang="zh-CN" altLang="en-US" sz="2410" kern="0" dirty="0" smtClean="0">
                <a:solidFill>
                  <a:srgbClr val="000000"/>
                </a:solidFill>
                <a:latin typeface="Times New Roman" panose="02020603050405020304" pitchFamily="65" charset="-122"/>
                <a:ea typeface="楷体_GB2312" pitchFamily="65" charset="-122"/>
              </a:rPr>
              <a:t>平衡,有1.5</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6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。在</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过程中图线上点与原点连线的斜率</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在变化,气体体积变化,外界对气体做的功</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=-1.5</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5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SH</a:t>
            </a:r>
            <a:r>
              <a:rPr lang="zh-CN" altLang="en-US" sz="2410" kern="0" dirty="0" smtClean="0">
                <a:solidFill>
                  <a:srgbClr val="000000"/>
                </a:solidFill>
                <a:latin typeface="Times New Roman" panose="02020603050405020304" pitchFamily="65" charset="-122"/>
                <a:ea typeface="楷体_GB2312" pitchFamily="65" charset="-122"/>
              </a:rPr>
              <a:t>,根据Δ</a:t>
            </a:r>
            <a:r>
              <a:rPr lang="zh-CN" altLang="en-US" sz="2410" i="1" kern="0" dirty="0" smtClean="0">
                <a:solidFill>
                  <a:srgbClr val="000000"/>
                </a:solidFill>
                <a:latin typeface="Times New Roman" panose="02020603050405020304" pitchFamily="65" charset="-122"/>
                <a:ea typeface="楷体_GB2312" pitchFamily="65" charset="-122"/>
              </a:rPr>
              <a:t>U</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可知,Δ</a:t>
            </a:r>
            <a:r>
              <a:rPr lang="zh-CN" altLang="en-US" sz="2410" i="1" kern="0" dirty="0" smtClean="0">
                <a:solidFill>
                  <a:srgbClr val="000000"/>
                </a:solidFill>
                <a:latin typeface="Times New Roman" panose="02020603050405020304" pitchFamily="65" charset="-122"/>
                <a:ea typeface="楷体_GB2312" pitchFamily="65" charset="-122"/>
              </a:rPr>
              <a:t>U</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26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。在</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全过程中,由理想气体状态方程,有</a:t>
            </a:r>
            <a:r>
              <a:rPr lang="zh-CN" altLang="en-US" sz="3315" kern="0" spc="11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45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i="1" kern="0" baseline="-1500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3563814" y="600028"/>
          <a:ext cx="266699" cy="657224"/>
        </p:xfrm>
        <a:graphic>
          <a:graphicData uri="http://schemas.openxmlformats.org/presentationml/2006/ole">
            <mc:AlternateContent xmlns:mc="http://schemas.openxmlformats.org/markup-compatibility/2006">
              <mc:Choice xmlns:v="urn:schemas-microsoft-com:vml" Requires="v">
                <p:oleObj spid="_x0000_s30721" name="Equation" r:id="rId1" imgW="7010400" imgH="17373600" progId="Equation.DSMT4">
                  <p:embed/>
                </p:oleObj>
              </mc:Choice>
              <mc:Fallback>
                <p:oleObj name="Equation" r:id="rId1" imgW="7010400" imgH="17373600" progId="Equation.DSMT4">
                  <p:embed/>
                  <p:pic>
                    <p:nvPicPr>
                      <p:cNvPr id="0" name="图片 30720"/>
                      <p:cNvPicPr>
                        <a:picLocks noChangeAspect="1"/>
                      </p:cNvPicPr>
                      <p:nvPr/>
                    </p:nvPicPr>
                    <p:blipFill>
                      <a:blip r:embed="rId2"/>
                      <a:stretch>
                        <a:fillRect/>
                      </a:stretch>
                    </p:blipFill>
                    <p:spPr>
                      <a:xfrm>
                        <a:off x="3563814" y="600028"/>
                        <a:ext cx="26669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388457" y="2447525"/>
          <a:ext cx="504825" cy="714375"/>
        </p:xfrm>
        <a:graphic>
          <a:graphicData uri="http://schemas.openxmlformats.org/presentationml/2006/ole">
            <mc:AlternateContent xmlns:mc="http://schemas.openxmlformats.org/markup-compatibility/2006">
              <mc:Choice xmlns:v="urn:schemas-microsoft-com:vml" Requires="v">
                <p:oleObj spid="_x0000_s30722" name="Equation" r:id="rId3" imgW="13411200" imgH="18897600" progId="Equation.DSMT4">
                  <p:embed/>
                </p:oleObj>
              </mc:Choice>
              <mc:Fallback>
                <p:oleObj name="Equation" r:id="rId3" imgW="13411200" imgH="18897600" progId="Equation.DSMT4">
                  <p:embed/>
                  <p:pic>
                    <p:nvPicPr>
                      <p:cNvPr id="0" name="图片 30721"/>
                      <p:cNvPicPr>
                        <a:picLocks noChangeAspect="1"/>
                      </p:cNvPicPr>
                      <p:nvPr/>
                    </p:nvPicPr>
                    <p:blipFill>
                      <a:blip r:embed="rId4"/>
                      <a:stretch>
                        <a:fillRect/>
                      </a:stretch>
                    </p:blipFill>
                    <p:spPr>
                      <a:xfrm>
                        <a:off x="4388457" y="2447525"/>
                        <a:ext cx="504825"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193297" y="3170980"/>
          <a:ext cx="323850" cy="657225"/>
        </p:xfrm>
        <a:graphic>
          <a:graphicData uri="http://schemas.openxmlformats.org/presentationml/2006/ole">
            <mc:AlternateContent xmlns:mc="http://schemas.openxmlformats.org/markup-compatibility/2006">
              <mc:Choice xmlns:v="urn:schemas-microsoft-com:vml" Requires="v">
                <p:oleObj spid="_x0000_s30723" name="Equation" r:id="rId5" imgW="8534400" imgH="17373600" progId="Equation.DSMT4">
                  <p:embed/>
                </p:oleObj>
              </mc:Choice>
              <mc:Fallback>
                <p:oleObj name="Equation" r:id="rId5" imgW="8534400" imgH="17373600" progId="Equation.DSMT4">
                  <p:embed/>
                  <p:pic>
                    <p:nvPicPr>
                      <p:cNvPr id="0" name="图片 30722"/>
                      <p:cNvPicPr>
                        <a:picLocks noChangeAspect="1"/>
                      </p:cNvPicPr>
                      <p:nvPr/>
                    </p:nvPicPr>
                    <p:blipFill>
                      <a:blip r:embed="rId6"/>
                      <a:stretch>
                        <a:fillRect/>
                      </a:stretch>
                    </p:blipFill>
                    <p:spPr>
                      <a:xfrm>
                        <a:off x="7193297" y="3170980"/>
                        <a:ext cx="3238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791620" y="3170980"/>
          <a:ext cx="219075" cy="657225"/>
        </p:xfrm>
        <a:graphic>
          <a:graphicData uri="http://schemas.openxmlformats.org/presentationml/2006/ole">
            <mc:AlternateContent xmlns:mc="http://schemas.openxmlformats.org/markup-compatibility/2006">
              <mc:Choice xmlns:v="urn:schemas-microsoft-com:vml" Requires="v">
                <p:oleObj spid="_x0000_s30724" name="Equation" r:id="rId7" imgW="5791200" imgH="17373600" progId="Equation.DSMT4">
                  <p:embed/>
                </p:oleObj>
              </mc:Choice>
              <mc:Fallback>
                <p:oleObj name="Equation" r:id="rId7" imgW="5791200" imgH="17373600" progId="Equation.DSMT4">
                  <p:embed/>
                  <p:pic>
                    <p:nvPicPr>
                      <p:cNvPr id="0" name="图片 30723"/>
                      <p:cNvPicPr>
                        <a:picLocks noChangeAspect="1"/>
                      </p:cNvPicPr>
                      <p:nvPr/>
                    </p:nvPicPr>
                    <p:blipFill>
                      <a:blip r:embed="rId8"/>
                      <a:stretch>
                        <a:fillRect/>
                      </a:stretch>
                    </p:blipFill>
                    <p:spPr>
                      <a:xfrm>
                        <a:off x="7791620" y="3170980"/>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40573" y="3910175"/>
          <a:ext cx="714375" cy="657224"/>
        </p:xfrm>
        <a:graphic>
          <a:graphicData uri="http://schemas.openxmlformats.org/presentationml/2006/ole">
            <mc:AlternateContent xmlns:mc="http://schemas.openxmlformats.org/markup-compatibility/2006">
              <mc:Choice xmlns:v="urn:schemas-microsoft-com:vml" Requires="v">
                <p:oleObj spid="_x0000_s30725" name="Equation" r:id="rId9" imgW="18897600" imgH="17373600" progId="Equation.DSMT4">
                  <p:embed/>
                </p:oleObj>
              </mc:Choice>
              <mc:Fallback>
                <p:oleObj name="Equation" r:id="rId9" imgW="18897600" imgH="17373600" progId="Equation.DSMT4">
                  <p:embed/>
                  <p:pic>
                    <p:nvPicPr>
                      <p:cNvPr id="0" name="图片 30724"/>
                      <p:cNvPicPr>
                        <a:picLocks noChangeAspect="1"/>
                      </p:cNvPicPr>
                      <p:nvPr/>
                    </p:nvPicPr>
                    <p:blipFill>
                      <a:blip r:embed="rId10"/>
                      <a:stretch>
                        <a:fillRect/>
                      </a:stretch>
                    </p:blipFill>
                    <p:spPr>
                      <a:xfrm>
                        <a:off x="640573" y="3910175"/>
                        <a:ext cx="714375"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034623" y="3921449"/>
          <a:ext cx="571500" cy="723899"/>
        </p:xfrm>
        <a:graphic>
          <a:graphicData uri="http://schemas.openxmlformats.org/presentationml/2006/ole">
            <mc:AlternateContent xmlns:mc="http://schemas.openxmlformats.org/markup-compatibility/2006">
              <mc:Choice xmlns:v="urn:schemas-microsoft-com:vml" Requires="v">
                <p:oleObj spid="_x0000_s30726" name="Equation" r:id="rId11" imgW="15240000" imgH="19202400" progId="Equation.DSMT4">
                  <p:embed/>
                </p:oleObj>
              </mc:Choice>
              <mc:Fallback>
                <p:oleObj name="Equation" r:id="rId11" imgW="15240000" imgH="19202400" progId="Equation.DSMT4">
                  <p:embed/>
                  <p:pic>
                    <p:nvPicPr>
                      <p:cNvPr id="0" name="图片 30725"/>
                      <p:cNvPicPr>
                        <a:picLocks noChangeAspect="1"/>
                      </p:cNvPicPr>
                      <p:nvPr/>
                    </p:nvPicPr>
                    <p:blipFill>
                      <a:blip r:embed="rId12"/>
                      <a:stretch>
                        <a:fillRect/>
                      </a:stretch>
                    </p:blipFill>
                    <p:spPr>
                      <a:xfrm>
                        <a:off x="8034623" y="3921449"/>
                        <a:ext cx="571500" cy="7238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8778696" y="3921449"/>
          <a:ext cx="1000125" cy="723900"/>
        </p:xfrm>
        <a:graphic>
          <a:graphicData uri="http://schemas.openxmlformats.org/presentationml/2006/ole">
            <mc:AlternateContent xmlns:mc="http://schemas.openxmlformats.org/markup-compatibility/2006">
              <mc:Choice xmlns:v="urn:schemas-microsoft-com:vml" Requires="v">
                <p:oleObj spid="_x0000_s30727" name="Equation" r:id="rId13" imgW="26517600" imgH="19202400" progId="Equation.DSMT4">
                  <p:embed/>
                </p:oleObj>
              </mc:Choice>
              <mc:Fallback>
                <p:oleObj name="Equation" r:id="rId13" imgW="26517600" imgH="19202400" progId="Equation.DSMT4">
                  <p:embed/>
                  <p:pic>
                    <p:nvPicPr>
                      <p:cNvPr id="0" name="图片 30726"/>
                      <p:cNvPicPr>
                        <a:picLocks noChangeAspect="1"/>
                      </p:cNvPicPr>
                      <p:nvPr/>
                    </p:nvPicPr>
                    <p:blipFill>
                      <a:blip r:embed="rId14"/>
                      <a:stretch>
                        <a:fillRect/>
                      </a:stretch>
                    </p:blipFill>
                    <p:spPr>
                      <a:xfrm>
                        <a:off x="8778696" y="3921449"/>
                        <a:ext cx="1000125"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61317" y="2433733"/>
            <a:ext cx="3004582" cy="86157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17</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用油膜法估测油酸分子的大小</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939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、实验原理及装置图</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如图所示,利用油酸酒精溶液在平静的水面上形成单分子油酸薄膜,用</a:t>
            </a:r>
            <a:r>
              <a:rPr lang="zh-CN" altLang="en-US" sz="2410" i="1" kern="0" dirty="0" smtClean="0">
                <a:solidFill>
                  <a:srgbClr val="000000"/>
                </a:solidFill>
                <a:latin typeface="华文细黑" panose="02010600040101010101" pitchFamily="65" charset="-122"/>
                <a:ea typeface="华文细黑" panose="02010600040101010101" pitchFamily="65" charset="-122"/>
              </a:rPr>
              <a:t>D</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sz="3090" kern="0" spc="-988" dirty="0" smtClean="0">
                <a:solidFill>
                  <a:srgbClr val="000000"/>
                </a:solidFill>
                <a:latin typeface="华文细黑" panose="02010600040101010101" pitchFamily="65" charset="-122"/>
                <a:ea typeface="华文细黑" panose="02010600040101010101" pitchFamily="65" charset="-122"/>
              </a:rPr>
              <a:t> </a:t>
            </a:r>
            <a:r>
              <a:rPr lang="zh-CN" altLang="en-US" sz="2410" kern="0" dirty="0" smtClean="0">
                <a:solidFill>
                  <a:srgbClr val="000000"/>
                </a:solidFill>
                <a:latin typeface="华文细黑" panose="02010600040101010101" pitchFamily="65" charset="-122"/>
                <a:ea typeface="华文细黑" panose="02010600040101010101" pitchFamily="65" charset="-122"/>
              </a:rPr>
              <a:t>计算出油酸</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0"/>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薄膜的厚度,其中</a:t>
            </a:r>
            <a:r>
              <a:rPr lang="zh-CN" altLang="en-US" sz="2410" i="1" u="sng" kern="0" dirty="0" smtClean="0">
                <a:solidFill>
                  <a:srgbClr val="000000"/>
                </a:solidFill>
                <a:latin typeface="华文细黑" panose="02010600040101010101" pitchFamily="65" charset="-122"/>
                <a:ea typeface="华文细黑" panose="02010600040101010101" pitchFamily="65" charset="-122"/>
              </a:rPr>
              <a:t>V</a:t>
            </a:r>
            <a:r>
              <a:rPr lang="zh-CN" altLang="en-US" sz="2410" u="sng" kern="0" dirty="0" smtClean="0">
                <a:solidFill>
                  <a:srgbClr val="000000"/>
                </a:solidFill>
                <a:latin typeface="华文细黑" panose="02010600040101010101" pitchFamily="65" charset="-122"/>
                <a:ea typeface="华文细黑" panose="02010600040101010101" pitchFamily="65" charset="-122"/>
              </a:rPr>
              <a:t>为一滴油酸酒精溶液中所含纯油酸的体积,</a:t>
            </a:r>
            <a:r>
              <a:rPr lang="zh-CN" altLang="en-US" sz="2410" i="1" u="sng" kern="0" dirty="0" smtClean="0">
                <a:solidFill>
                  <a:srgbClr val="000000"/>
                </a:solidFill>
                <a:latin typeface="华文细黑" panose="02010600040101010101" pitchFamily="65" charset="-122"/>
                <a:ea typeface="华文细黑" panose="02010600040101010101" pitchFamily="65" charset="-122"/>
              </a:rPr>
              <a:t>S</a:t>
            </a:r>
            <a:r>
              <a:rPr lang="zh-CN" altLang="en-US" sz="2410" u="sng" kern="0" dirty="0" smtClean="0">
                <a:solidFill>
                  <a:srgbClr val="000000"/>
                </a:solidFill>
                <a:latin typeface="华文细黑" panose="02010600040101010101" pitchFamily="65" charset="-122"/>
                <a:ea typeface="华文细黑" panose="02010600040101010101" pitchFamily="65" charset="-122"/>
              </a:rPr>
              <a:t>为油酸薄膜面积,这个</a:t>
            </a:r>
            <a:br>
              <a:rPr dirty="0">
                <a:latin typeface="华文细黑" panose="02010600040101010101" pitchFamily="65" charset="-122"/>
                <a:ea typeface="华文细黑" panose="02010600040101010101" pitchFamily="65" charset="-122"/>
              </a:rPr>
            </a:br>
            <a:r>
              <a:rPr lang="zh-CN" altLang="en-US" sz="2410" u="sng" kern="0" dirty="0" smtClean="0">
                <a:solidFill>
                  <a:srgbClr val="000000"/>
                </a:solidFill>
                <a:latin typeface="华文细黑" panose="02010600040101010101" pitchFamily="65" charset="-122"/>
                <a:ea typeface="华文细黑" panose="02010600040101010101" pitchFamily="65" charset="-122"/>
              </a:rPr>
              <a:t>厚度就近似等于油酸分子的直径</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dirty="0" smtClean="0">
                <a:latin typeface="华文细黑" panose="02010600040101010101" pitchFamily="65" charset="-122"/>
                <a:ea typeface="华文细黑" panose="02010600040101010101" pitchFamily="65" charset="-122"/>
              </a:rPr>
              <a:t> </a:t>
            </a:r>
            <a:endParaRPr lang="zh-CN" altLang="en-US" dirty="0"/>
          </a:p>
        </p:txBody>
      </p:sp>
      <p:pic>
        <p:nvPicPr>
          <p:cNvPr id="3" name="图片 3" descr="textimage65.jpeg"/>
          <p:cNvPicPr>
            <a:picLocks noChangeAspect="1"/>
          </p:cNvPicPr>
          <p:nvPr/>
        </p:nvPicPr>
        <p:blipFill>
          <a:blip r:embed="rId1" cstate="print"/>
          <a:stretch>
            <a:fillRect/>
          </a:stretch>
        </p:blipFill>
        <p:spPr>
          <a:xfrm>
            <a:off x="2483817" y="3213062"/>
            <a:ext cx="3077456" cy="1915867"/>
          </a:xfrm>
          <a:prstGeom prst="rect">
            <a:avLst/>
          </a:prstGeom>
        </p:spPr>
      </p:pic>
      <p:pic>
        <p:nvPicPr>
          <p:cNvPr id="4" name="图片 4" descr="textimage66.jpeg"/>
          <p:cNvPicPr>
            <a:picLocks noChangeAspect="1"/>
          </p:cNvPicPr>
          <p:nvPr/>
        </p:nvPicPr>
        <p:blipFill>
          <a:blip r:embed="rId2" cstate="print"/>
          <a:stretch>
            <a:fillRect/>
          </a:stretch>
        </p:blipFill>
        <p:spPr>
          <a:xfrm>
            <a:off x="6660158" y="3564285"/>
            <a:ext cx="3017114" cy="1485928"/>
          </a:xfrm>
          <a:prstGeom prst="rect">
            <a:avLst/>
          </a:prstGeom>
        </p:spPr>
      </p:pic>
      <p:graphicFrame>
        <p:nvGraphicFramePr>
          <p:cNvPr id="6" name="对象 5"/>
          <p:cNvGraphicFramePr>
            <a:graphicFrameLocks noChangeAspect="1"/>
          </p:cNvGraphicFramePr>
          <p:nvPr/>
        </p:nvGraphicFramePr>
        <p:xfrm>
          <a:off x="9888556" y="1332037"/>
          <a:ext cx="266700" cy="657225"/>
        </p:xfrm>
        <a:graphic>
          <a:graphicData uri="http://schemas.openxmlformats.org/presentationml/2006/ole">
            <mc:AlternateContent xmlns:mc="http://schemas.openxmlformats.org/markup-compatibility/2006">
              <mc:Choice xmlns:v="urn:schemas-microsoft-com:vml" Requires="v">
                <p:oleObj spid="_x0000_s31745" name="Equation" r:id="rId3" imgW="7010400" imgH="17373600" progId="Equation.DSMT4">
                  <p:embed/>
                </p:oleObj>
              </mc:Choice>
              <mc:Fallback>
                <p:oleObj name="Equation" r:id="rId3" imgW="7010400" imgH="17373600" progId="Equation.DSMT4">
                  <p:embed/>
                  <p:pic>
                    <p:nvPicPr>
                      <p:cNvPr id="0" name="图片 31744"/>
                      <p:cNvPicPr>
                        <a:picLocks noChangeAspect="1"/>
                      </p:cNvPicPr>
                      <p:nvPr/>
                    </p:nvPicPr>
                    <p:blipFill>
                      <a:blip r:embed="rId4"/>
                      <a:stretch>
                        <a:fillRect/>
                      </a:stretch>
                    </p:blipFill>
                    <p:spPr>
                      <a:xfrm>
                        <a:off x="9888556" y="1332037"/>
                        <a:ext cx="26670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8E94671D-49AE-4A2A-B76D-E6ECC428419B}">
  <ds:schemaRefs/>
</ds:datastoreItem>
</file>

<file path=customXml/itemProps10.xml><?xml version="1.0" encoding="utf-8"?>
<ds:datastoreItem xmlns:ds="http://schemas.openxmlformats.org/officeDocument/2006/customXml" ds:itemID="{6A30A13A-82CE-436C-896C-33698A05A99D}">
  <ds:schemaRefs/>
</ds:datastoreItem>
</file>

<file path=customXml/itemProps11.xml><?xml version="1.0" encoding="utf-8"?>
<ds:datastoreItem xmlns:ds="http://schemas.openxmlformats.org/officeDocument/2006/customXml" ds:itemID="{A81DDA7B-9DA9-4A56-97B5-A40A3FB1E046}">
  <ds:schemaRefs/>
</ds:datastoreItem>
</file>

<file path=customXml/itemProps12.xml><?xml version="1.0" encoding="utf-8"?>
<ds:datastoreItem xmlns:ds="http://schemas.openxmlformats.org/officeDocument/2006/customXml" ds:itemID="{031AE600-B663-46E3-906A-C194EEA02825}">
  <ds:schemaRefs/>
</ds:datastoreItem>
</file>

<file path=customXml/itemProps13.xml><?xml version="1.0" encoding="utf-8"?>
<ds:datastoreItem xmlns:ds="http://schemas.openxmlformats.org/officeDocument/2006/customXml" ds:itemID="{0D6E2BE6-E6FF-4D85-BDE8-3067107CDEF4}">
  <ds:schemaRefs/>
</ds:datastoreItem>
</file>

<file path=customXml/itemProps14.xml><?xml version="1.0" encoding="utf-8"?>
<ds:datastoreItem xmlns:ds="http://schemas.openxmlformats.org/officeDocument/2006/customXml" ds:itemID="{697C500F-DB3A-4EE7-8847-FD59C8D7B657}">
  <ds:schemaRefs/>
</ds:datastoreItem>
</file>

<file path=customXml/itemProps15.xml><?xml version="1.0" encoding="utf-8"?>
<ds:datastoreItem xmlns:ds="http://schemas.openxmlformats.org/officeDocument/2006/customXml" ds:itemID="{8B3EBA3B-7D97-4CAB-9C7A-5E971A6731AB}">
  <ds:schemaRefs/>
</ds:datastoreItem>
</file>

<file path=customXml/itemProps16.xml><?xml version="1.0" encoding="utf-8"?>
<ds:datastoreItem xmlns:ds="http://schemas.openxmlformats.org/officeDocument/2006/customXml" ds:itemID="{9EA98D2E-2DEA-4EBB-AC79-88DA473FA910}">
  <ds:schemaRefs/>
</ds:datastoreItem>
</file>

<file path=customXml/itemProps17.xml><?xml version="1.0" encoding="utf-8"?>
<ds:datastoreItem xmlns:ds="http://schemas.openxmlformats.org/officeDocument/2006/customXml" ds:itemID="{D9A9D414-83FD-4283-93A1-AB21B164C1E9}">
  <ds:schemaRefs/>
</ds:datastoreItem>
</file>

<file path=customXml/itemProps18.xml><?xml version="1.0" encoding="utf-8"?>
<ds:datastoreItem xmlns:ds="http://schemas.openxmlformats.org/officeDocument/2006/customXml" ds:itemID="{528B00C3-66F8-4ECE-866C-4E1E7BB7B216}">
  <ds:schemaRefs/>
</ds:datastoreItem>
</file>

<file path=customXml/itemProps19.xml><?xml version="1.0" encoding="utf-8"?>
<ds:datastoreItem xmlns:ds="http://schemas.openxmlformats.org/officeDocument/2006/customXml" ds:itemID="{EAA57DBD-0C48-4F52-807F-F45B879D5797}">
  <ds:schemaRefs/>
</ds:datastoreItem>
</file>

<file path=customXml/itemProps2.xml><?xml version="1.0" encoding="utf-8"?>
<ds:datastoreItem xmlns:ds="http://schemas.openxmlformats.org/officeDocument/2006/customXml" ds:itemID="{4DAE5381-DF8E-4B7B-B012-6802A84BFBF7}">
  <ds:schemaRefs/>
</ds:datastoreItem>
</file>

<file path=customXml/itemProps20.xml><?xml version="1.0" encoding="utf-8"?>
<ds:datastoreItem xmlns:ds="http://schemas.openxmlformats.org/officeDocument/2006/customXml" ds:itemID="{507C8E47-2FD9-4EC6-A595-FD3F820EF935}">
  <ds:schemaRefs/>
</ds:datastoreItem>
</file>

<file path=customXml/itemProps21.xml><?xml version="1.0" encoding="utf-8"?>
<ds:datastoreItem xmlns:ds="http://schemas.openxmlformats.org/officeDocument/2006/customXml" ds:itemID="{293C794B-95CF-4E7A-AEA5-83ED725E237D}">
  <ds:schemaRefs/>
</ds:datastoreItem>
</file>

<file path=customXml/itemProps22.xml><?xml version="1.0" encoding="utf-8"?>
<ds:datastoreItem xmlns:ds="http://schemas.openxmlformats.org/officeDocument/2006/customXml" ds:itemID="{B85BB11D-668F-4173-BF7D-93AFBDEF9344}">
  <ds:schemaRefs/>
</ds:datastoreItem>
</file>

<file path=customXml/itemProps23.xml><?xml version="1.0" encoding="utf-8"?>
<ds:datastoreItem xmlns:ds="http://schemas.openxmlformats.org/officeDocument/2006/customXml" ds:itemID="{7EF48D55-9380-4F1C-AEAF-B38143EBC4E2}">
  <ds:schemaRefs/>
</ds:datastoreItem>
</file>

<file path=customXml/itemProps24.xml><?xml version="1.0" encoding="utf-8"?>
<ds:datastoreItem xmlns:ds="http://schemas.openxmlformats.org/officeDocument/2006/customXml" ds:itemID="{A7E88EFD-C1CA-4D6F-A585-02B04BEA74C7}">
  <ds:schemaRefs/>
</ds:datastoreItem>
</file>

<file path=customXml/itemProps25.xml><?xml version="1.0" encoding="utf-8"?>
<ds:datastoreItem xmlns:ds="http://schemas.openxmlformats.org/officeDocument/2006/customXml" ds:itemID="{A6EAC11E-8F66-4DAA-9DBA-05135E265C55}">
  <ds:schemaRefs/>
</ds:datastoreItem>
</file>

<file path=customXml/itemProps26.xml><?xml version="1.0" encoding="utf-8"?>
<ds:datastoreItem xmlns:ds="http://schemas.openxmlformats.org/officeDocument/2006/customXml" ds:itemID="{D47DE82C-495B-48B8-AF2B-50B8EA35B396}">
  <ds:schemaRefs/>
</ds:datastoreItem>
</file>

<file path=customXml/itemProps27.xml><?xml version="1.0" encoding="utf-8"?>
<ds:datastoreItem xmlns:ds="http://schemas.openxmlformats.org/officeDocument/2006/customXml" ds:itemID="{0DD1AF19-F18E-4AF8-80DA-CBB6ECF8C748}">
  <ds:schemaRefs/>
</ds:datastoreItem>
</file>

<file path=customXml/itemProps28.xml><?xml version="1.0" encoding="utf-8"?>
<ds:datastoreItem xmlns:ds="http://schemas.openxmlformats.org/officeDocument/2006/customXml" ds:itemID="{D5EC3C77-1782-4311-9315-E63C39C00ACB}">
  <ds:schemaRefs/>
</ds:datastoreItem>
</file>

<file path=customXml/itemProps29.xml><?xml version="1.0" encoding="utf-8"?>
<ds:datastoreItem xmlns:ds="http://schemas.openxmlformats.org/officeDocument/2006/customXml" ds:itemID="{D6356C6B-24B2-4E39-9B0C-CC84AEC3AF64}">
  <ds:schemaRefs/>
</ds:datastoreItem>
</file>

<file path=customXml/itemProps3.xml><?xml version="1.0" encoding="utf-8"?>
<ds:datastoreItem xmlns:ds="http://schemas.openxmlformats.org/officeDocument/2006/customXml" ds:itemID="{B656A260-912E-43C1-9536-2D55CC075A99}">
  <ds:schemaRefs/>
</ds:datastoreItem>
</file>

<file path=customXml/itemProps30.xml><?xml version="1.0" encoding="utf-8"?>
<ds:datastoreItem xmlns:ds="http://schemas.openxmlformats.org/officeDocument/2006/customXml" ds:itemID="{9EB730F4-F129-4595-B347-F3CA94CBC622}">
  <ds:schemaRefs/>
</ds:datastoreItem>
</file>

<file path=customXml/itemProps31.xml><?xml version="1.0" encoding="utf-8"?>
<ds:datastoreItem xmlns:ds="http://schemas.openxmlformats.org/officeDocument/2006/customXml" ds:itemID="{640A41DC-5054-4F33-B26F-6D71CADD01DA}">
  <ds:schemaRefs/>
</ds:datastoreItem>
</file>

<file path=customXml/itemProps32.xml><?xml version="1.0" encoding="utf-8"?>
<ds:datastoreItem xmlns:ds="http://schemas.openxmlformats.org/officeDocument/2006/customXml" ds:itemID="{809E3C2C-A076-4FE4-B492-E62939EA8CED}">
  <ds:schemaRefs/>
</ds:datastoreItem>
</file>

<file path=customXml/itemProps33.xml><?xml version="1.0" encoding="utf-8"?>
<ds:datastoreItem xmlns:ds="http://schemas.openxmlformats.org/officeDocument/2006/customXml" ds:itemID="{271117C9-DAA2-4A15-B0C7-4EAAB42A9E51}">
  <ds:schemaRefs/>
</ds:datastoreItem>
</file>

<file path=customXml/itemProps34.xml><?xml version="1.0" encoding="utf-8"?>
<ds:datastoreItem xmlns:ds="http://schemas.openxmlformats.org/officeDocument/2006/customXml" ds:itemID="{3E8FCFA0-4CFB-4133-ADA8-DF8DA770E4CB}">
  <ds:schemaRefs/>
</ds:datastoreItem>
</file>

<file path=customXml/itemProps35.xml><?xml version="1.0" encoding="utf-8"?>
<ds:datastoreItem xmlns:ds="http://schemas.openxmlformats.org/officeDocument/2006/customXml" ds:itemID="{079F3A7F-F61E-4C15-86EC-3A6946623065}">
  <ds:schemaRefs/>
</ds:datastoreItem>
</file>

<file path=customXml/itemProps36.xml><?xml version="1.0" encoding="utf-8"?>
<ds:datastoreItem xmlns:ds="http://schemas.openxmlformats.org/officeDocument/2006/customXml" ds:itemID="{0E8916A3-B81C-4366-A433-B31CF04AF5AA}">
  <ds:schemaRefs/>
</ds:datastoreItem>
</file>

<file path=customXml/itemProps37.xml><?xml version="1.0" encoding="utf-8"?>
<ds:datastoreItem xmlns:ds="http://schemas.openxmlformats.org/officeDocument/2006/customXml" ds:itemID="{FCB5F011-4909-4964-A49D-74381C39DCEC}">
  <ds:schemaRefs/>
</ds:datastoreItem>
</file>

<file path=customXml/itemProps38.xml><?xml version="1.0" encoding="utf-8"?>
<ds:datastoreItem xmlns:ds="http://schemas.openxmlformats.org/officeDocument/2006/customXml" ds:itemID="{E7AAD0A2-D331-4C92-96D7-F6509D39728E}">
  <ds:schemaRefs/>
</ds:datastoreItem>
</file>

<file path=customXml/itemProps39.xml><?xml version="1.0" encoding="utf-8"?>
<ds:datastoreItem xmlns:ds="http://schemas.openxmlformats.org/officeDocument/2006/customXml" ds:itemID="{084E99D0-238E-46EB-AC13-FC843626965F}">
  <ds:schemaRefs/>
</ds:datastoreItem>
</file>

<file path=customXml/itemProps4.xml><?xml version="1.0" encoding="utf-8"?>
<ds:datastoreItem xmlns:ds="http://schemas.openxmlformats.org/officeDocument/2006/customXml" ds:itemID="{173D340A-609A-4955-B74A-21A0FFFF9622}">
  <ds:schemaRefs/>
</ds:datastoreItem>
</file>

<file path=customXml/itemProps40.xml><?xml version="1.0" encoding="utf-8"?>
<ds:datastoreItem xmlns:ds="http://schemas.openxmlformats.org/officeDocument/2006/customXml" ds:itemID="{E75EFDFC-824E-4381-9D8D-6D8232A79467}">
  <ds:schemaRefs/>
</ds:datastoreItem>
</file>

<file path=customXml/itemProps41.xml><?xml version="1.0" encoding="utf-8"?>
<ds:datastoreItem xmlns:ds="http://schemas.openxmlformats.org/officeDocument/2006/customXml" ds:itemID="{36F0290F-86E7-49A1-A399-0E129D563A1D}">
  <ds:schemaRefs/>
</ds:datastoreItem>
</file>

<file path=customXml/itemProps42.xml><?xml version="1.0" encoding="utf-8"?>
<ds:datastoreItem xmlns:ds="http://schemas.openxmlformats.org/officeDocument/2006/customXml" ds:itemID="{9F8C4985-CAF0-4619-8C03-0C6E53D225EA}">
  <ds:schemaRefs/>
</ds:datastoreItem>
</file>

<file path=customXml/itemProps43.xml><?xml version="1.0" encoding="utf-8"?>
<ds:datastoreItem xmlns:ds="http://schemas.openxmlformats.org/officeDocument/2006/customXml" ds:itemID="{36404D87-8884-4BA5-A8C6-91EE52576632}">
  <ds:schemaRefs/>
</ds:datastoreItem>
</file>

<file path=customXml/itemProps44.xml><?xml version="1.0" encoding="utf-8"?>
<ds:datastoreItem xmlns:ds="http://schemas.openxmlformats.org/officeDocument/2006/customXml" ds:itemID="{FF1B3D8F-A4A4-441C-8E98-A03E9C92C963}">
  <ds:schemaRefs/>
</ds:datastoreItem>
</file>

<file path=customXml/itemProps45.xml><?xml version="1.0" encoding="utf-8"?>
<ds:datastoreItem xmlns:ds="http://schemas.openxmlformats.org/officeDocument/2006/customXml" ds:itemID="{DDFB6296-263B-472A-AF6D-954F9287C214}">
  <ds:schemaRefs/>
</ds:datastoreItem>
</file>

<file path=customXml/itemProps46.xml><?xml version="1.0" encoding="utf-8"?>
<ds:datastoreItem xmlns:ds="http://schemas.openxmlformats.org/officeDocument/2006/customXml" ds:itemID="{31B95EBB-AFA1-43F9-8ACD-65F58C6C4798}">
  <ds:schemaRefs/>
</ds:datastoreItem>
</file>

<file path=customXml/itemProps47.xml><?xml version="1.0" encoding="utf-8"?>
<ds:datastoreItem xmlns:ds="http://schemas.openxmlformats.org/officeDocument/2006/customXml" ds:itemID="{3259ED8D-6A9C-4588-BFEC-A521848E47B1}">
  <ds:schemaRefs/>
</ds:datastoreItem>
</file>

<file path=customXml/itemProps48.xml><?xml version="1.0" encoding="utf-8"?>
<ds:datastoreItem xmlns:ds="http://schemas.openxmlformats.org/officeDocument/2006/customXml" ds:itemID="{6125650F-9502-4CA0-8398-E8F44B7DEB12}">
  <ds:schemaRefs/>
</ds:datastoreItem>
</file>

<file path=customXml/itemProps49.xml><?xml version="1.0" encoding="utf-8"?>
<ds:datastoreItem xmlns:ds="http://schemas.openxmlformats.org/officeDocument/2006/customXml" ds:itemID="{370E4FFA-B363-491D-9E2A-D7504CF3C970}">
  <ds:schemaRefs/>
</ds:datastoreItem>
</file>

<file path=customXml/itemProps5.xml><?xml version="1.0" encoding="utf-8"?>
<ds:datastoreItem xmlns:ds="http://schemas.openxmlformats.org/officeDocument/2006/customXml" ds:itemID="{6E0BEABF-5B47-4B2F-9221-70F3B2B8D19F}">
  <ds:schemaRefs/>
</ds:datastoreItem>
</file>

<file path=customXml/itemProps50.xml><?xml version="1.0" encoding="utf-8"?>
<ds:datastoreItem xmlns:ds="http://schemas.openxmlformats.org/officeDocument/2006/customXml" ds:itemID="{9367EEA8-8EB6-4C72-ACA7-8D03C9E3EADC}">
  <ds:schemaRefs/>
</ds:datastoreItem>
</file>

<file path=customXml/itemProps51.xml><?xml version="1.0" encoding="utf-8"?>
<ds:datastoreItem xmlns:ds="http://schemas.openxmlformats.org/officeDocument/2006/customXml" ds:itemID="{022027AD-81A4-40AB-B59D-528E277A4647}">
  <ds:schemaRefs/>
</ds:datastoreItem>
</file>

<file path=customXml/itemProps52.xml><?xml version="1.0" encoding="utf-8"?>
<ds:datastoreItem xmlns:ds="http://schemas.openxmlformats.org/officeDocument/2006/customXml" ds:itemID="{686DA341-36B6-486A-A4A7-4C12C9E78BD6}">
  <ds:schemaRefs/>
</ds:datastoreItem>
</file>

<file path=customXml/itemProps53.xml><?xml version="1.0" encoding="utf-8"?>
<ds:datastoreItem xmlns:ds="http://schemas.openxmlformats.org/officeDocument/2006/customXml" ds:itemID="{19E5D6A9-8A98-47EE-ACAD-7589C6702CA4}">
  <ds:schemaRefs/>
</ds:datastoreItem>
</file>

<file path=customXml/itemProps54.xml><?xml version="1.0" encoding="utf-8"?>
<ds:datastoreItem xmlns:ds="http://schemas.openxmlformats.org/officeDocument/2006/customXml" ds:itemID="{C225B74E-C36B-4610-A9DE-E2E51EACBE0B}">
  <ds:schemaRefs/>
</ds:datastoreItem>
</file>

<file path=customXml/itemProps55.xml><?xml version="1.0" encoding="utf-8"?>
<ds:datastoreItem xmlns:ds="http://schemas.openxmlformats.org/officeDocument/2006/customXml" ds:itemID="{2CF20C5C-ADBC-4BA7-92E8-6C16EE386BFA}">
  <ds:schemaRefs/>
</ds:datastoreItem>
</file>

<file path=customXml/itemProps56.xml><?xml version="1.0" encoding="utf-8"?>
<ds:datastoreItem xmlns:ds="http://schemas.openxmlformats.org/officeDocument/2006/customXml" ds:itemID="{79791AF4-89C6-4F60-AF79-15F4C5244558}">
  <ds:schemaRefs/>
</ds:datastoreItem>
</file>

<file path=customXml/itemProps57.xml><?xml version="1.0" encoding="utf-8"?>
<ds:datastoreItem xmlns:ds="http://schemas.openxmlformats.org/officeDocument/2006/customXml" ds:itemID="{B1D5BB8A-D22D-415D-9051-5ACBE570E130}">
  <ds:schemaRefs/>
</ds:datastoreItem>
</file>

<file path=customXml/itemProps58.xml><?xml version="1.0" encoding="utf-8"?>
<ds:datastoreItem xmlns:ds="http://schemas.openxmlformats.org/officeDocument/2006/customXml" ds:itemID="{C108D5B0-ECD2-49B6-85C5-A3EFFF894961}">
  <ds:schemaRefs/>
</ds:datastoreItem>
</file>

<file path=customXml/itemProps59.xml><?xml version="1.0" encoding="utf-8"?>
<ds:datastoreItem xmlns:ds="http://schemas.openxmlformats.org/officeDocument/2006/customXml" ds:itemID="{FE692A75-1AE8-4D11-A290-A787EA7C04C2}">
  <ds:schemaRefs/>
</ds:datastoreItem>
</file>

<file path=customXml/itemProps6.xml><?xml version="1.0" encoding="utf-8"?>
<ds:datastoreItem xmlns:ds="http://schemas.openxmlformats.org/officeDocument/2006/customXml" ds:itemID="{AEEADCA3-D771-47C6-9561-BB94F4225DBC}">
  <ds:schemaRefs/>
</ds:datastoreItem>
</file>

<file path=customXml/itemProps60.xml><?xml version="1.0" encoding="utf-8"?>
<ds:datastoreItem xmlns:ds="http://schemas.openxmlformats.org/officeDocument/2006/customXml" ds:itemID="{7BB36D46-779D-4278-86E2-80301DF29C4C}">
  <ds:schemaRefs/>
</ds:datastoreItem>
</file>

<file path=customXml/itemProps61.xml><?xml version="1.0" encoding="utf-8"?>
<ds:datastoreItem xmlns:ds="http://schemas.openxmlformats.org/officeDocument/2006/customXml" ds:itemID="{4FF193E7-6E89-45D2-A3B9-9D340AE39BF8}">
  <ds:schemaRefs/>
</ds:datastoreItem>
</file>

<file path=customXml/itemProps62.xml><?xml version="1.0" encoding="utf-8"?>
<ds:datastoreItem xmlns:ds="http://schemas.openxmlformats.org/officeDocument/2006/customXml" ds:itemID="{898EA9E0-4A6F-4CAF-BD90-B0F611108A97}">
  <ds:schemaRefs/>
</ds:datastoreItem>
</file>

<file path=customXml/itemProps63.xml><?xml version="1.0" encoding="utf-8"?>
<ds:datastoreItem xmlns:ds="http://schemas.openxmlformats.org/officeDocument/2006/customXml" ds:itemID="{3ED10BBD-7755-4D77-84E8-16172FF789D1}">
  <ds:schemaRefs/>
</ds:datastoreItem>
</file>

<file path=customXml/itemProps64.xml><?xml version="1.0" encoding="utf-8"?>
<ds:datastoreItem xmlns:ds="http://schemas.openxmlformats.org/officeDocument/2006/customXml" ds:itemID="{F27B6EDE-D7FE-4FFC-9491-DF4F64F8B4B1}">
  <ds:schemaRefs/>
</ds:datastoreItem>
</file>

<file path=customXml/itemProps65.xml><?xml version="1.0" encoding="utf-8"?>
<ds:datastoreItem xmlns:ds="http://schemas.openxmlformats.org/officeDocument/2006/customXml" ds:itemID="{6E30A68A-0346-46C7-91E5-86E5DD846FFB}">
  <ds:schemaRefs/>
</ds:datastoreItem>
</file>

<file path=customXml/itemProps66.xml><?xml version="1.0" encoding="utf-8"?>
<ds:datastoreItem xmlns:ds="http://schemas.openxmlformats.org/officeDocument/2006/customXml" ds:itemID="{226E551A-398D-4E8B-8397-083873F5C8E4}">
  <ds:schemaRefs/>
</ds:datastoreItem>
</file>

<file path=customXml/itemProps67.xml><?xml version="1.0" encoding="utf-8"?>
<ds:datastoreItem xmlns:ds="http://schemas.openxmlformats.org/officeDocument/2006/customXml" ds:itemID="{FB694DDD-E188-4B8D-A6C3-0DF6310EE8C0}">
  <ds:schemaRefs/>
</ds:datastoreItem>
</file>

<file path=customXml/itemProps68.xml><?xml version="1.0" encoding="utf-8"?>
<ds:datastoreItem xmlns:ds="http://schemas.openxmlformats.org/officeDocument/2006/customXml" ds:itemID="{1C739415-3290-41C2-9177-0EA30129FA3F}">
  <ds:schemaRefs/>
</ds:datastoreItem>
</file>

<file path=customXml/itemProps69.xml><?xml version="1.0" encoding="utf-8"?>
<ds:datastoreItem xmlns:ds="http://schemas.openxmlformats.org/officeDocument/2006/customXml" ds:itemID="{1D11DAA9-EAE3-4CCD-B9C5-A349EF91E8AE}">
  <ds:schemaRefs/>
</ds:datastoreItem>
</file>

<file path=customXml/itemProps7.xml><?xml version="1.0" encoding="utf-8"?>
<ds:datastoreItem xmlns:ds="http://schemas.openxmlformats.org/officeDocument/2006/customXml" ds:itemID="{CC2FB40E-F2E7-44C1-A4E6-B4C5A433EF2D}">
  <ds:schemaRefs/>
</ds:datastoreItem>
</file>

<file path=customXml/itemProps70.xml><?xml version="1.0" encoding="utf-8"?>
<ds:datastoreItem xmlns:ds="http://schemas.openxmlformats.org/officeDocument/2006/customXml" ds:itemID="{122FADFB-217A-403C-A880-038529DF01EE}">
  <ds:schemaRefs/>
</ds:datastoreItem>
</file>

<file path=customXml/itemProps71.xml><?xml version="1.0" encoding="utf-8"?>
<ds:datastoreItem xmlns:ds="http://schemas.openxmlformats.org/officeDocument/2006/customXml" ds:itemID="{58191D81-9867-43F9-A917-0068C6784229}">
  <ds:schemaRefs/>
</ds:datastoreItem>
</file>

<file path=customXml/itemProps72.xml><?xml version="1.0" encoding="utf-8"?>
<ds:datastoreItem xmlns:ds="http://schemas.openxmlformats.org/officeDocument/2006/customXml" ds:itemID="{44E71C41-8A15-432B-A29F-FB3D4E5C14D8}">
  <ds:schemaRefs/>
</ds:datastoreItem>
</file>

<file path=customXml/itemProps73.xml><?xml version="1.0" encoding="utf-8"?>
<ds:datastoreItem xmlns:ds="http://schemas.openxmlformats.org/officeDocument/2006/customXml" ds:itemID="{A143A123-3D3D-48D1-83A7-DAAD03349A8F}">
  <ds:schemaRefs/>
</ds:datastoreItem>
</file>

<file path=customXml/itemProps74.xml><?xml version="1.0" encoding="utf-8"?>
<ds:datastoreItem xmlns:ds="http://schemas.openxmlformats.org/officeDocument/2006/customXml" ds:itemID="{B6E9C9CA-3D4B-430E-8AC2-29138A668E43}">
  <ds:schemaRefs/>
</ds:datastoreItem>
</file>

<file path=customXml/itemProps75.xml><?xml version="1.0" encoding="utf-8"?>
<ds:datastoreItem xmlns:ds="http://schemas.openxmlformats.org/officeDocument/2006/customXml" ds:itemID="{3DE4D194-8E0F-4687-8A3B-A25A3C1AF597}">
  <ds:schemaRefs/>
</ds:datastoreItem>
</file>

<file path=customXml/itemProps76.xml><?xml version="1.0" encoding="utf-8"?>
<ds:datastoreItem xmlns:ds="http://schemas.openxmlformats.org/officeDocument/2006/customXml" ds:itemID="{8E32096B-D86B-4A38-ACC7-FEFB4C32DBA3}">
  <ds:schemaRefs/>
</ds:datastoreItem>
</file>

<file path=customXml/itemProps77.xml><?xml version="1.0" encoding="utf-8"?>
<ds:datastoreItem xmlns:ds="http://schemas.openxmlformats.org/officeDocument/2006/customXml" ds:itemID="{A3C4A844-F40E-4129-B231-E495F8B13697}">
  <ds:schemaRefs/>
</ds:datastoreItem>
</file>

<file path=customXml/itemProps78.xml><?xml version="1.0" encoding="utf-8"?>
<ds:datastoreItem xmlns:ds="http://schemas.openxmlformats.org/officeDocument/2006/customXml" ds:itemID="{E80BF499-C8AE-4E66-8C04-70DCD5B6B64B}">
  <ds:schemaRefs/>
</ds:datastoreItem>
</file>

<file path=customXml/itemProps79.xml><?xml version="1.0" encoding="utf-8"?>
<ds:datastoreItem xmlns:ds="http://schemas.openxmlformats.org/officeDocument/2006/customXml" ds:itemID="{06D68675-7C76-49A7-B049-1F924CFBCC84}">
  <ds:schemaRefs/>
</ds:datastoreItem>
</file>

<file path=customXml/itemProps8.xml><?xml version="1.0" encoding="utf-8"?>
<ds:datastoreItem xmlns:ds="http://schemas.openxmlformats.org/officeDocument/2006/customXml" ds:itemID="{D5501DD6-F096-44E4-9CD3-BE2AE5B6C196}">
  <ds:schemaRefs/>
</ds:datastoreItem>
</file>

<file path=customXml/itemProps80.xml><?xml version="1.0" encoding="utf-8"?>
<ds:datastoreItem xmlns:ds="http://schemas.openxmlformats.org/officeDocument/2006/customXml" ds:itemID="{8E1200D1-18BB-4BE1-A2C3-21FCA82A9041}">
  <ds:schemaRefs/>
</ds:datastoreItem>
</file>

<file path=customXml/itemProps81.xml><?xml version="1.0" encoding="utf-8"?>
<ds:datastoreItem xmlns:ds="http://schemas.openxmlformats.org/officeDocument/2006/customXml" ds:itemID="{EDAA27DE-2EE2-4BDE-BA65-03FF0E6FB0D2}">
  <ds:schemaRefs/>
</ds:datastoreItem>
</file>

<file path=customXml/itemProps82.xml><?xml version="1.0" encoding="utf-8"?>
<ds:datastoreItem xmlns:ds="http://schemas.openxmlformats.org/officeDocument/2006/customXml" ds:itemID="{9AFA1984-6390-485A-B563-6BF6C72E11EF}">
  <ds:schemaRefs/>
</ds:datastoreItem>
</file>

<file path=customXml/itemProps83.xml><?xml version="1.0" encoding="utf-8"?>
<ds:datastoreItem xmlns:ds="http://schemas.openxmlformats.org/officeDocument/2006/customXml" ds:itemID="{B1230DCB-473C-476A-B610-D45907DC58EF}">
  <ds:schemaRefs/>
</ds:datastoreItem>
</file>

<file path=customXml/itemProps84.xml><?xml version="1.0" encoding="utf-8"?>
<ds:datastoreItem xmlns:ds="http://schemas.openxmlformats.org/officeDocument/2006/customXml" ds:itemID="{0D26A667-7F77-4DCD-B9ED-4C28D3340B6A}">
  <ds:schemaRefs/>
</ds:datastoreItem>
</file>

<file path=customXml/itemProps85.xml><?xml version="1.0" encoding="utf-8"?>
<ds:datastoreItem xmlns:ds="http://schemas.openxmlformats.org/officeDocument/2006/customXml" ds:itemID="{1EFE4560-DDCA-43AB-900F-0E124B012C1A}">
  <ds:schemaRefs/>
</ds:datastoreItem>
</file>

<file path=customXml/itemProps86.xml><?xml version="1.0" encoding="utf-8"?>
<ds:datastoreItem xmlns:ds="http://schemas.openxmlformats.org/officeDocument/2006/customXml" ds:itemID="{C93235C1-35CC-4683-808B-840F5D2A6E56}">
  <ds:schemaRefs/>
</ds:datastoreItem>
</file>

<file path=customXml/itemProps87.xml><?xml version="1.0" encoding="utf-8"?>
<ds:datastoreItem xmlns:ds="http://schemas.openxmlformats.org/officeDocument/2006/customXml" ds:itemID="{F342BBDE-D612-48D3-A486-CFDF2F3D373A}">
  <ds:schemaRefs/>
</ds:datastoreItem>
</file>

<file path=customXml/itemProps88.xml><?xml version="1.0" encoding="utf-8"?>
<ds:datastoreItem xmlns:ds="http://schemas.openxmlformats.org/officeDocument/2006/customXml" ds:itemID="{3B4CEFAA-153D-4D36-B14F-911C9DE8ED0E}">
  <ds:schemaRefs/>
</ds:datastoreItem>
</file>

<file path=customXml/itemProps89.xml><?xml version="1.0" encoding="utf-8"?>
<ds:datastoreItem xmlns:ds="http://schemas.openxmlformats.org/officeDocument/2006/customXml" ds:itemID="{38478B83-DD32-4C7A-89E2-BEF22D0933DC}">
  <ds:schemaRefs/>
</ds:datastoreItem>
</file>

<file path=customXml/itemProps9.xml><?xml version="1.0" encoding="utf-8"?>
<ds:datastoreItem xmlns:ds="http://schemas.openxmlformats.org/officeDocument/2006/customXml" ds:itemID="{CF0C03CF-3475-4182-9E54-209E8DA15628}">
  <ds:schemaRefs/>
</ds:datastoreItem>
</file>

<file path=customXml/itemProps90.xml><?xml version="1.0" encoding="utf-8"?>
<ds:datastoreItem xmlns:ds="http://schemas.openxmlformats.org/officeDocument/2006/customXml" ds:itemID="{D722CA1C-A8BF-4947-9105-C3269BB78A75}">
  <ds:schemaRefs/>
</ds:datastoreItem>
</file>

<file path=customXml/itemProps91.xml><?xml version="1.0" encoding="utf-8"?>
<ds:datastoreItem xmlns:ds="http://schemas.openxmlformats.org/officeDocument/2006/customXml" ds:itemID="{CC887CBC-2F23-41F4-88F2-9307B9B261B4}">
  <ds:schemaRefs/>
</ds:datastoreItem>
</file>

<file path=customXml/itemProps92.xml><?xml version="1.0" encoding="utf-8"?>
<ds:datastoreItem xmlns:ds="http://schemas.openxmlformats.org/officeDocument/2006/customXml" ds:itemID="{7C1D77DE-5319-46FE-B8C1-DF4AB48E8F5E}">
  <ds:schemaRefs/>
</ds:datastoreItem>
</file>

<file path=customXml/itemProps93.xml><?xml version="1.0" encoding="utf-8"?>
<ds:datastoreItem xmlns:ds="http://schemas.openxmlformats.org/officeDocument/2006/customXml" ds:itemID="{0B16ECA3-1975-44A5-9EF6-84F86BF3CD81}">
  <ds:schemaRefs/>
</ds:datastoreItem>
</file>

<file path=customXml/itemProps94.xml><?xml version="1.0" encoding="utf-8"?>
<ds:datastoreItem xmlns:ds="http://schemas.openxmlformats.org/officeDocument/2006/customXml" ds:itemID="{EC200AE5-02ED-4551-B601-EEB1AECAED98}">
  <ds:schemaRefs/>
</ds:datastoreItem>
</file>

<file path=customXml/itemProps95.xml><?xml version="1.0" encoding="utf-8"?>
<ds:datastoreItem xmlns:ds="http://schemas.openxmlformats.org/officeDocument/2006/customXml" ds:itemID="{8C007497-F777-4117-A1AC-270B0B6EFE5D}">
  <ds:schemaRefs/>
</ds:datastoreItem>
</file>

<file path=customXml/itemProps96.xml><?xml version="1.0" encoding="utf-8"?>
<ds:datastoreItem xmlns:ds="http://schemas.openxmlformats.org/officeDocument/2006/customXml" ds:itemID="{32D507B8-E0F2-4535-8636-4F543E320E0B}">
  <ds:schemaRefs/>
</ds:datastoreItem>
</file>

<file path=customXml/itemProps97.xml><?xml version="1.0" encoding="utf-8"?>
<ds:datastoreItem xmlns:ds="http://schemas.openxmlformats.org/officeDocument/2006/customXml" ds:itemID="{772376F2-B866-4C28-B209-09D8EFAC4D2E}">
  <ds:schemaRefs/>
</ds:datastoreItem>
</file>

<file path=customXml/itemProps98.xml><?xml version="1.0" encoding="utf-8"?>
<ds:datastoreItem xmlns:ds="http://schemas.openxmlformats.org/officeDocument/2006/customXml" ds:itemID="{24F2F77B-0B3E-4761-83A4-851143BD87BB}">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17706</Words>
  <Application>WPS 演示</Application>
  <PresentationFormat>自定义</PresentationFormat>
  <Paragraphs>1035</Paragraphs>
  <Slides>106</Slides>
  <Notes>98</Notes>
  <HiddenSlides>0</HiddenSlides>
  <MMClips>0</MMClips>
  <ScaleCrop>false</ScaleCrop>
  <HeadingPairs>
    <vt:vector size="8" baseType="variant">
      <vt:variant>
        <vt:lpstr>已用的字体</vt:lpstr>
      </vt:variant>
      <vt:variant>
        <vt:i4>18</vt:i4>
      </vt:variant>
      <vt:variant>
        <vt:lpstr>主题</vt:lpstr>
      </vt:variant>
      <vt:variant>
        <vt:i4>3</vt:i4>
      </vt:variant>
      <vt:variant>
        <vt:lpstr>嵌入 OLE 服务器</vt:lpstr>
      </vt:variant>
      <vt:variant>
        <vt:i4>118</vt:i4>
      </vt:variant>
      <vt:variant>
        <vt:lpstr>幻灯片标题</vt:lpstr>
      </vt:variant>
      <vt:variant>
        <vt:i4>106</vt:i4>
      </vt:variant>
    </vt:vector>
  </HeadingPairs>
  <TitlesOfParts>
    <vt:vector size="245" baseType="lpstr">
      <vt:lpstr>Arial</vt:lpstr>
      <vt:lpstr>宋体</vt:lpstr>
      <vt:lpstr>Wingdings</vt:lpstr>
      <vt:lpstr>微软雅黑</vt:lpstr>
      <vt:lpstr>楷体</vt:lpstr>
      <vt:lpstr>Times New Roman</vt:lpstr>
      <vt:lpstr>华文细黑</vt:lpstr>
      <vt:lpstr>Arial Narrow</vt:lpstr>
      <vt:lpstr>Arial Unicode MS</vt:lpstr>
      <vt:lpstr>Times New Roman</vt:lpstr>
      <vt:lpstr>等线</vt:lpstr>
      <vt:lpstr>Arial Unicode MS</vt:lpstr>
      <vt:lpstr>Calibri</vt:lpstr>
      <vt:lpstr>NEU-BZ</vt:lpstr>
      <vt:lpstr>楷体_GB2312</vt:lpstr>
      <vt:lpstr>新宋体</vt:lpstr>
      <vt:lpstr>黑体</vt:lpstr>
      <vt:lpstr>Times New Roman</vt:lpstr>
      <vt:lpstr>自定义设计方案</vt:lpstr>
      <vt:lpstr>返回目录</vt:lpstr>
      <vt:lpstr>2_Office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唯一的尘埃 十三</cp:lastModifiedBy>
  <cp:revision>188</cp:revision>
  <dcterms:created xsi:type="dcterms:W3CDTF">2025-01-16T06:31:00Z</dcterms:created>
  <dcterms:modified xsi:type="dcterms:W3CDTF">2025-08-23T06:55:52Z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C3DF9FD565894FB2B2D8DB3E90DCF691_13</vt:lpwstr>
  </property>
  <property fmtid="{D5CDD505-2E9C-101B-9397-08002B2CF9AE}" pid="3" name="KSOProductBuildVer">
    <vt:lpwstr>2052-12.1.0.22529</vt:lpwstr>
  </property>
</Properties>
</file>